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290" r:id="rId3"/>
    <p:sldId id="544" r:id="rId4"/>
    <p:sldId id="545" r:id="rId5"/>
    <p:sldId id="542" r:id="rId6"/>
    <p:sldId id="546" r:id="rId7"/>
    <p:sldId id="562" r:id="rId8"/>
    <p:sldId id="547" r:id="rId9"/>
    <p:sldId id="563" r:id="rId10"/>
    <p:sldId id="566" r:id="rId11"/>
    <p:sldId id="564" r:id="rId12"/>
    <p:sldId id="565" r:id="rId13"/>
    <p:sldId id="549" r:id="rId14"/>
    <p:sldId id="481" r:id="rId15"/>
    <p:sldId id="550" r:id="rId16"/>
    <p:sldId id="551" r:id="rId17"/>
    <p:sldId id="482" r:id="rId18"/>
    <p:sldId id="483" r:id="rId19"/>
    <p:sldId id="477" r:id="rId20"/>
    <p:sldId id="553" r:id="rId21"/>
    <p:sldId id="569" r:id="rId22"/>
    <p:sldId id="324" r:id="rId23"/>
    <p:sldId id="475" r:id="rId24"/>
    <p:sldId id="478" r:id="rId25"/>
    <p:sldId id="479" r:id="rId26"/>
    <p:sldId id="485" r:id="rId27"/>
    <p:sldId id="490" r:id="rId28"/>
    <p:sldId id="488" r:id="rId29"/>
    <p:sldId id="489" r:id="rId30"/>
    <p:sldId id="499" r:id="rId31"/>
    <p:sldId id="491" r:id="rId32"/>
    <p:sldId id="492" r:id="rId33"/>
    <p:sldId id="570" r:id="rId34"/>
    <p:sldId id="493" r:id="rId35"/>
    <p:sldId id="496" r:id="rId36"/>
    <p:sldId id="494" r:id="rId37"/>
    <p:sldId id="486" r:id="rId38"/>
    <p:sldId id="498" r:id="rId39"/>
    <p:sldId id="500" r:id="rId40"/>
    <p:sldId id="487" r:id="rId41"/>
    <p:sldId id="502" r:id="rId42"/>
    <p:sldId id="504" r:id="rId43"/>
    <p:sldId id="508" r:id="rId44"/>
    <p:sldId id="507" r:id="rId45"/>
    <p:sldId id="505" r:id="rId46"/>
    <p:sldId id="509" r:id="rId47"/>
    <p:sldId id="512" r:id="rId48"/>
    <p:sldId id="510" r:id="rId49"/>
    <p:sldId id="516" r:id="rId50"/>
    <p:sldId id="513" r:id="rId51"/>
    <p:sldId id="514" r:id="rId52"/>
    <p:sldId id="521" r:id="rId53"/>
    <p:sldId id="523" r:id="rId54"/>
    <p:sldId id="522" r:id="rId55"/>
    <p:sldId id="527" r:id="rId56"/>
    <p:sldId id="528" r:id="rId57"/>
    <p:sldId id="529" r:id="rId58"/>
    <p:sldId id="534" r:id="rId59"/>
    <p:sldId id="538" r:id="rId60"/>
    <p:sldId id="530" r:id="rId61"/>
    <p:sldId id="539" r:id="rId62"/>
    <p:sldId id="531" r:id="rId63"/>
    <p:sldId id="536" r:id="rId64"/>
    <p:sldId id="537" r:id="rId65"/>
    <p:sldId id="532" r:id="rId66"/>
    <p:sldId id="535" r:id="rId67"/>
    <p:sldId id="572" r:id="rId68"/>
    <p:sldId id="573" r:id="rId69"/>
    <p:sldId id="555" r:id="rId70"/>
    <p:sldId id="559" r:id="rId71"/>
    <p:sldId id="556" r:id="rId72"/>
    <p:sldId id="557" r:id="rId73"/>
    <p:sldId id="558" r:id="rId74"/>
    <p:sldId id="560" r:id="rId75"/>
    <p:sldId id="561" r:id="rId76"/>
    <p:sldId id="320" r:id="rId7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703"/>
    <a:srgbClr val="C2D318"/>
    <a:srgbClr val="CC9900"/>
    <a:srgbClr val="663300"/>
    <a:srgbClr val="FFFFCC"/>
    <a:srgbClr val="EBF1DE"/>
    <a:srgbClr val="2D8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68696" autoAdjust="0"/>
  </p:normalViewPr>
  <p:slideViewPr>
    <p:cSldViewPr snapToGrid="0" snapToObjects="1">
      <p:cViewPr varScale="1">
        <p:scale>
          <a:sx n="75" d="100"/>
          <a:sy n="75" d="100"/>
        </p:scale>
        <p:origin x="1963" y="3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B6EE4-302D-42F1-9E0F-295CEEA59884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2E3C7-4DED-451B-AD6F-BFB932FF2C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34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0611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9195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5572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Mostrar</a:t>
            </a:r>
            <a:r>
              <a:rPr lang="en-GB" dirty="0"/>
              <a:t> </a:t>
            </a:r>
            <a:r>
              <a:rPr lang="en-GB" dirty="0" err="1"/>
              <a:t>app.tsx</a:t>
            </a:r>
            <a:r>
              <a:rPr lang="en-GB" dirty="0"/>
              <a:t> 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los</a:t>
            </a:r>
            <a:r>
              <a:rPr lang="en-GB" dirty="0"/>
              <a:t> dos components que se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creado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208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7611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Mirar</a:t>
            </a:r>
            <a:r>
              <a:rPr lang="en-GB" dirty="0"/>
              <a:t> </a:t>
            </a:r>
            <a:r>
              <a:rPr lang="en-GB" dirty="0" err="1"/>
              <a:t>package</a:t>
            </a:r>
            <a:r>
              <a:rPr lang="en-GB" baseline="0" dirty="0" err="1"/>
              <a:t>.json</a:t>
            </a:r>
            <a:r>
              <a:rPr lang="en-GB" baseline="0" dirty="0"/>
              <a:t>: </a:t>
            </a:r>
          </a:p>
          <a:p>
            <a:r>
              <a:rPr lang="en-GB" baseline="0" dirty="0"/>
              <a:t>react-router, </a:t>
            </a:r>
          </a:p>
          <a:p>
            <a:r>
              <a:rPr lang="en-GB" baseline="0" dirty="0" err="1"/>
              <a:t>mirar</a:t>
            </a:r>
            <a:r>
              <a:rPr lang="en-GB" baseline="0" dirty="0"/>
              <a:t> </a:t>
            </a:r>
            <a:r>
              <a:rPr lang="en-GB" baseline="0" dirty="0" err="1"/>
              <a:t>index.tsx</a:t>
            </a:r>
            <a:r>
              <a:rPr lang="en-GB" baseline="0" dirty="0"/>
              <a:t> </a:t>
            </a:r>
            <a:r>
              <a:rPr lang="en-GB" baseline="0" dirty="0" err="1"/>
              <a:t>rutas</a:t>
            </a:r>
            <a:r>
              <a:rPr lang="en-GB" baseline="0" dirty="0"/>
              <a:t>, </a:t>
            </a:r>
          </a:p>
          <a:p>
            <a:r>
              <a:rPr lang="en-GB" baseline="0" dirty="0" err="1"/>
              <a:t>app.tsx</a:t>
            </a:r>
            <a:r>
              <a:rPr lang="en-GB" baseline="0" dirty="0"/>
              <a:t> </a:t>
            </a:r>
            <a:r>
              <a:rPr lang="en-GB" baseline="0" dirty="0" err="1"/>
              <a:t>cabecera</a:t>
            </a:r>
            <a:r>
              <a:rPr lang="en-GB" baseline="0" dirty="0"/>
              <a:t> y props children, </a:t>
            </a:r>
          </a:p>
          <a:p>
            <a:r>
              <a:rPr lang="en-GB" baseline="0" dirty="0"/>
              <a:t>y </a:t>
            </a:r>
            <a:r>
              <a:rPr lang="en-GB" baseline="0" dirty="0" err="1"/>
              <a:t>mirar</a:t>
            </a:r>
            <a:r>
              <a:rPr lang="en-GB" baseline="0" dirty="0"/>
              <a:t> </a:t>
            </a:r>
            <a:r>
              <a:rPr lang="en-GB" baseline="0" dirty="0" err="1"/>
              <a:t>paginas</a:t>
            </a:r>
            <a:r>
              <a:rPr lang="en-GB" baseline="0" dirty="0"/>
              <a:t> members y about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165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7700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Mostrar</a:t>
            </a:r>
            <a:r>
              <a:rPr lang="en-GB" dirty="0"/>
              <a:t> </a:t>
            </a:r>
            <a:r>
              <a:rPr lang="en-GB" dirty="0" err="1"/>
              <a:t>MemberAPI</a:t>
            </a:r>
            <a:r>
              <a:rPr lang="en-GB" dirty="0"/>
              <a:t> de </a:t>
            </a:r>
            <a:r>
              <a:rPr lang="en-GB" dirty="0" err="1"/>
              <a:t>mentira</a:t>
            </a:r>
            <a:r>
              <a:rPr lang="en-GB" dirty="0"/>
              <a:t> y </a:t>
            </a:r>
            <a:r>
              <a:rPr lang="en-GB" dirty="0" err="1"/>
              <a:t>json</a:t>
            </a:r>
            <a:r>
              <a:rPr lang="en-GB" dirty="0"/>
              <a:t>, </a:t>
            </a:r>
          </a:p>
          <a:p>
            <a:r>
              <a:rPr lang="en-GB" dirty="0" err="1"/>
              <a:t>mostrar</a:t>
            </a:r>
            <a:r>
              <a:rPr lang="en-GB" dirty="0"/>
              <a:t> </a:t>
            </a:r>
            <a:r>
              <a:rPr lang="en-GB" dirty="0" err="1"/>
              <a:t>membersPage</a:t>
            </a:r>
            <a:r>
              <a:rPr lang="en-GB" dirty="0"/>
              <a:t>, </a:t>
            </a:r>
          </a:p>
          <a:p>
            <a:r>
              <a:rPr lang="en-GB" dirty="0" err="1"/>
              <a:t>componentWillMount</a:t>
            </a:r>
            <a:r>
              <a:rPr lang="en-GB" baseline="0" dirty="0"/>
              <a:t> y table (map) </a:t>
            </a:r>
          </a:p>
          <a:p>
            <a:r>
              <a:rPr lang="en-GB" baseline="0" dirty="0"/>
              <a:t>y </a:t>
            </a:r>
            <a:r>
              <a:rPr lang="en-GB" baseline="0" dirty="0" err="1"/>
              <a:t>CreateMemberRow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4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2944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Enseñar</a:t>
            </a:r>
            <a:r>
              <a:rPr lang="en-GB" baseline="0" dirty="0"/>
              <a:t> </a:t>
            </a:r>
            <a:r>
              <a:rPr lang="en-GB" baseline="0" dirty="0" err="1"/>
              <a:t>como</a:t>
            </a:r>
            <a:r>
              <a:rPr lang="en-GB" baseline="0" dirty="0"/>
              <a:t> </a:t>
            </a:r>
            <a:r>
              <a:rPr lang="en-GB" baseline="0" dirty="0" err="1"/>
              <a:t>queda</a:t>
            </a:r>
            <a:r>
              <a:rPr lang="en-GB" baseline="0" dirty="0"/>
              <a:t> </a:t>
            </a:r>
            <a:r>
              <a:rPr lang="en-GB" baseline="0" dirty="0" err="1"/>
              <a:t>membersPage</a:t>
            </a:r>
            <a:r>
              <a:rPr lang="en-GB" baseline="0" dirty="0"/>
              <a:t>, </a:t>
            </a:r>
          </a:p>
          <a:p>
            <a:r>
              <a:rPr lang="en-GB" baseline="0" dirty="0"/>
              <a:t>y </a:t>
            </a:r>
            <a:r>
              <a:rPr lang="en-GB" baseline="0" dirty="0" err="1"/>
              <a:t>como</a:t>
            </a:r>
            <a:r>
              <a:rPr lang="en-GB" baseline="0" dirty="0"/>
              <a:t> llama a un </a:t>
            </a:r>
            <a:r>
              <a:rPr lang="en-GB" baseline="0" dirty="0" err="1"/>
              <a:t>componente</a:t>
            </a:r>
            <a:r>
              <a:rPr lang="en-GB" baseline="0" dirty="0"/>
              <a:t> </a:t>
            </a:r>
            <a:r>
              <a:rPr lang="en-GB" baseline="0" dirty="0" err="1"/>
              <a:t>memberRow</a:t>
            </a:r>
            <a:r>
              <a:rPr lang="en-GB" baseline="0" dirty="0"/>
              <a:t> </a:t>
            </a:r>
          </a:p>
          <a:p>
            <a:r>
              <a:rPr lang="en-GB" baseline="0" dirty="0"/>
              <a:t>y que ese </a:t>
            </a:r>
            <a:r>
              <a:rPr lang="en-GB" baseline="0" dirty="0" err="1"/>
              <a:t>componente</a:t>
            </a:r>
            <a:r>
              <a:rPr lang="en-GB" baseline="0" dirty="0"/>
              <a:t> </a:t>
            </a:r>
            <a:r>
              <a:rPr lang="en-GB" baseline="0" dirty="0" err="1"/>
              <a:t>recibe</a:t>
            </a:r>
            <a:r>
              <a:rPr lang="en-GB" baseline="0" dirty="0"/>
              <a:t> </a:t>
            </a:r>
            <a:r>
              <a:rPr lang="en-GB" baseline="0" dirty="0" err="1"/>
              <a:t>propiedad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3427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7729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3443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Mirar</a:t>
            </a:r>
            <a:r>
              <a:rPr lang="en-GB" dirty="0"/>
              <a:t> la API</a:t>
            </a:r>
            <a:r>
              <a:rPr lang="en-GB" baseline="0" dirty="0"/>
              <a:t> </a:t>
            </a:r>
            <a:r>
              <a:rPr lang="en-GB" baseline="0" dirty="0" err="1"/>
              <a:t>asíncrona</a:t>
            </a:r>
            <a:r>
              <a:rPr lang="en-GB" baseline="0" dirty="0"/>
              <a:t>, el </a:t>
            </a:r>
            <a:r>
              <a:rPr lang="en-GB" baseline="0" dirty="0" err="1"/>
              <a:t>GetJson</a:t>
            </a:r>
            <a:r>
              <a:rPr lang="en-GB" baseline="0" dirty="0"/>
              <a:t> y la </a:t>
            </a:r>
            <a:r>
              <a:rPr lang="en-GB" baseline="0" dirty="0" err="1"/>
              <a:t>promesa</a:t>
            </a:r>
            <a:r>
              <a:rPr lang="en-GB" baseline="0" dirty="0"/>
              <a:t> (Q, </a:t>
            </a:r>
            <a:r>
              <a:rPr lang="en-GB" baseline="0" dirty="0" err="1"/>
              <a:t>comentar</a:t>
            </a:r>
            <a:r>
              <a:rPr lang="en-GB" baseline="0" dirty="0"/>
              <a:t> Promise)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, component did Mount </a:t>
            </a:r>
            <a:r>
              <a:rPr lang="en-GB" baseline="0" dirty="0" err="1"/>
              <a:t>setState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264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Enseñar</a:t>
            </a:r>
            <a:r>
              <a:rPr lang="en-GB" baseline="0" dirty="0"/>
              <a:t> </a:t>
            </a:r>
            <a:r>
              <a:rPr lang="en-GB" baseline="0" dirty="0" err="1"/>
              <a:t>membersPage</a:t>
            </a:r>
            <a:r>
              <a:rPr lang="en-GB" baseline="0" dirty="0"/>
              <a:t> link </a:t>
            </a:r>
            <a:r>
              <a:rPr lang="en-GB" baseline="0" dirty="0" err="1"/>
              <a:t>navegacion</a:t>
            </a:r>
            <a:r>
              <a:rPr lang="en-GB" baseline="0" dirty="0"/>
              <a:t> (/member) </a:t>
            </a:r>
          </a:p>
          <a:p>
            <a:r>
              <a:rPr lang="en-GB" baseline="0" dirty="0"/>
              <a:t>y member </a:t>
            </a:r>
            <a:r>
              <a:rPr lang="en-GB" baseline="0" dirty="0" err="1"/>
              <a:t>en</a:t>
            </a:r>
            <a:r>
              <a:rPr lang="en-GB" baseline="0" dirty="0"/>
              <a:t> el constructor el Nuevo </a:t>
            </a:r>
          </a:p>
          <a:p>
            <a:r>
              <a:rPr lang="en-GB" baseline="0" dirty="0"/>
              <a:t>y </a:t>
            </a:r>
            <a:r>
              <a:rPr lang="en-GB" baseline="0" dirty="0" err="1"/>
              <a:t>en</a:t>
            </a:r>
            <a:r>
              <a:rPr lang="en-GB" baseline="0" dirty="0"/>
              <a:t> el render que llama a </a:t>
            </a:r>
            <a:r>
              <a:rPr lang="en-GB" baseline="0" dirty="0" err="1"/>
              <a:t>OnChange</a:t>
            </a:r>
            <a:r>
              <a:rPr lang="en-GB" baseline="0" dirty="0"/>
              <a:t> (</a:t>
            </a:r>
            <a:r>
              <a:rPr lang="en-GB" baseline="0" dirty="0" err="1"/>
              <a:t>actualiazaciones</a:t>
            </a:r>
            <a:r>
              <a:rPr lang="en-GB" baseline="0" dirty="0"/>
              <a:t> y </a:t>
            </a:r>
            <a:r>
              <a:rPr lang="en-GB" baseline="0" dirty="0" err="1"/>
              <a:t>ver</a:t>
            </a:r>
            <a:r>
              <a:rPr lang="en-GB" baseline="0" dirty="0"/>
              <a:t> </a:t>
            </a:r>
            <a:r>
              <a:rPr lang="en-GB" baseline="0" dirty="0" err="1"/>
              <a:t>validación</a:t>
            </a:r>
            <a:r>
              <a:rPr lang="en-GB" baseline="0" dirty="0"/>
              <a:t>), </a:t>
            </a:r>
          </a:p>
          <a:p>
            <a:r>
              <a:rPr lang="en-GB" baseline="0" dirty="0"/>
              <a:t>y Save + Member Form is Valid, </a:t>
            </a:r>
            <a:r>
              <a:rPr lang="en-GB" baseline="0" dirty="0" err="1"/>
              <a:t>Bajar</a:t>
            </a:r>
            <a:r>
              <a:rPr lang="en-GB" baseline="0" dirty="0"/>
              <a:t> al Form, </a:t>
            </a:r>
            <a:r>
              <a:rPr lang="en-GB" baseline="0" dirty="0" err="1"/>
              <a:t>mirar</a:t>
            </a:r>
            <a:r>
              <a:rPr lang="en-GB" baseline="0" dirty="0"/>
              <a:t> </a:t>
            </a:r>
            <a:r>
              <a:rPr lang="en-GB" baseline="0" dirty="0" err="1"/>
              <a:t>despues</a:t>
            </a:r>
            <a:r>
              <a:rPr lang="en-GB" baseline="0" dirty="0"/>
              <a:t> el Input (</a:t>
            </a:r>
            <a:r>
              <a:rPr lang="en-GB" baseline="0" dirty="0" err="1"/>
              <a:t>en</a:t>
            </a:r>
            <a:r>
              <a:rPr lang="en-GB" baseline="0" dirty="0"/>
              <a:t> common).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234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6783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Ver</a:t>
            </a:r>
            <a:r>
              <a:rPr lang="en-GB" dirty="0"/>
              <a:t> </a:t>
            </a:r>
            <a:r>
              <a:rPr lang="en-GB" dirty="0" err="1"/>
              <a:t>piezas</a:t>
            </a:r>
            <a:r>
              <a:rPr lang="en-GB" dirty="0"/>
              <a:t>:</a:t>
            </a:r>
            <a:r>
              <a:rPr lang="en-GB" baseline="0" dirty="0"/>
              <a:t> </a:t>
            </a:r>
            <a:r>
              <a:rPr lang="en-GB" baseline="0" dirty="0" err="1"/>
              <a:t>tenemos</a:t>
            </a:r>
            <a:r>
              <a:rPr lang="en-GB" baseline="0" dirty="0"/>
              <a:t> </a:t>
            </a:r>
          </a:p>
          <a:p>
            <a:r>
              <a:rPr lang="en-GB" baseline="0" dirty="0"/>
              <a:t>reducers (</a:t>
            </a:r>
            <a:r>
              <a:rPr lang="en-GB" baseline="0" dirty="0" err="1"/>
              <a:t>ver</a:t>
            </a:r>
            <a:r>
              <a:rPr lang="en-GB" baseline="0" dirty="0"/>
              <a:t> members y member y index), </a:t>
            </a:r>
          </a:p>
          <a:p>
            <a:r>
              <a:rPr lang="en-GB" baseline="0" dirty="0" err="1"/>
              <a:t>acciones</a:t>
            </a:r>
            <a:r>
              <a:rPr lang="en-GB" baseline="0" dirty="0"/>
              <a:t>, </a:t>
            </a:r>
          </a:p>
          <a:p>
            <a:r>
              <a:rPr lang="en-GB" baseline="0" dirty="0"/>
              <a:t>y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componentes</a:t>
            </a:r>
            <a:r>
              <a:rPr lang="en-GB" baseline="0" dirty="0"/>
              <a:t> container y </a:t>
            </a:r>
            <a:r>
              <a:rPr lang="en-GB" baseline="0" dirty="0" err="1"/>
              <a:t>presentacional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9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59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9816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Mirar</a:t>
            </a:r>
            <a:r>
              <a:rPr lang="en-GB" dirty="0"/>
              <a:t> </a:t>
            </a:r>
            <a:r>
              <a:rPr lang="en-GB" dirty="0" err="1"/>
              <a:t>package.json</a:t>
            </a:r>
            <a:r>
              <a:rPr lang="en-GB" dirty="0"/>
              <a:t>,</a:t>
            </a:r>
            <a:r>
              <a:rPr lang="en-GB" baseline="0" dirty="0"/>
              <a:t> </a:t>
            </a:r>
          </a:p>
          <a:p>
            <a:r>
              <a:rPr lang="en-GB" baseline="0" dirty="0" err="1"/>
              <a:t>mirar</a:t>
            </a:r>
            <a:r>
              <a:rPr lang="en-GB" baseline="0" dirty="0"/>
              <a:t> app </a:t>
            </a:r>
            <a:r>
              <a:rPr lang="en-GB" baseline="0" dirty="0" err="1"/>
              <a:t>como</a:t>
            </a:r>
            <a:r>
              <a:rPr lang="en-GB" baseline="0" dirty="0"/>
              <a:t> se </a:t>
            </a:r>
            <a:r>
              <a:rPr lang="en-GB" baseline="0" dirty="0" err="1"/>
              <a:t>configura</a:t>
            </a:r>
            <a:r>
              <a:rPr lang="en-GB" baseline="0" dirty="0"/>
              <a:t>, </a:t>
            </a:r>
          </a:p>
          <a:p>
            <a:r>
              <a:rPr lang="en-GB" baseline="0" dirty="0" err="1"/>
              <a:t>mirar</a:t>
            </a:r>
            <a:r>
              <a:rPr lang="en-GB" baseline="0" dirty="0"/>
              <a:t> </a:t>
            </a:r>
            <a:r>
              <a:rPr lang="en-GB" baseline="0" dirty="0" err="1"/>
              <a:t>accion</a:t>
            </a:r>
            <a:r>
              <a:rPr lang="en-GB" baseline="0" dirty="0"/>
              <a:t> y </a:t>
            </a:r>
            <a:r>
              <a:rPr lang="en-GB" baseline="0" dirty="0" err="1"/>
              <a:t>mirar</a:t>
            </a:r>
            <a:r>
              <a:rPr lang="en-GB" baseline="0" dirty="0"/>
              <a:t> que no hay que </a:t>
            </a:r>
            <a:r>
              <a:rPr lang="en-GB" baseline="0" dirty="0" err="1"/>
              <a:t>cambiar</a:t>
            </a:r>
            <a:r>
              <a:rPr lang="en-GB" baseline="0" dirty="0"/>
              <a:t> </a:t>
            </a:r>
            <a:r>
              <a:rPr lang="en-GB" baseline="0" dirty="0" err="1"/>
              <a:t>otra</a:t>
            </a:r>
            <a:r>
              <a:rPr lang="en-GB" baseline="0" dirty="0"/>
              <a:t> </a:t>
            </a:r>
            <a:r>
              <a:rPr lang="en-GB" baseline="0" dirty="0" err="1"/>
              <a:t>cosa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9943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69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893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Comentar</a:t>
            </a:r>
            <a:r>
              <a:rPr lang="en-GB" dirty="0"/>
              <a:t> </a:t>
            </a:r>
            <a:r>
              <a:rPr lang="en-GB" dirty="0" err="1"/>
              <a:t>paquetes</a:t>
            </a:r>
            <a:r>
              <a:rPr lang="en-GB" dirty="0"/>
              <a:t> </a:t>
            </a:r>
            <a:r>
              <a:rPr lang="en-GB" dirty="0" err="1"/>
              <a:t>instalados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package.json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dev dep y </a:t>
            </a:r>
            <a:r>
              <a:rPr lang="en-GB" dirty="0" err="1"/>
              <a:t>tsd</a:t>
            </a:r>
            <a:r>
              <a:rPr lang="en-GB" dirty="0"/>
              <a:t>, </a:t>
            </a:r>
          </a:p>
          <a:p>
            <a:r>
              <a:rPr lang="en-GB" dirty="0" err="1"/>
              <a:t>enseñar</a:t>
            </a:r>
            <a:r>
              <a:rPr lang="en-GB" dirty="0"/>
              <a:t> karma.conf.js, </a:t>
            </a:r>
          </a:p>
          <a:p>
            <a:r>
              <a:rPr lang="en-GB" dirty="0" err="1"/>
              <a:t>mirar</a:t>
            </a:r>
            <a:r>
              <a:rPr lang="en-GB" dirty="0"/>
              <a:t> spec de</a:t>
            </a:r>
            <a:r>
              <a:rPr lang="en-GB" baseline="0" dirty="0"/>
              <a:t> reducer </a:t>
            </a:r>
            <a:r>
              <a:rPr lang="en-GB" baseline="0" dirty="0" err="1"/>
              <a:t>comentar</a:t>
            </a:r>
            <a:r>
              <a:rPr lang="en-GB" baseline="0" dirty="0"/>
              <a:t> </a:t>
            </a:r>
            <a:r>
              <a:rPr lang="en-GB" baseline="0" dirty="0" err="1"/>
              <a:t>como</a:t>
            </a:r>
            <a:r>
              <a:rPr lang="en-GB" baseline="0" dirty="0"/>
              <a:t> </a:t>
            </a:r>
            <a:r>
              <a:rPr lang="en-GB" baseline="0" dirty="0" err="1"/>
              <a:t>va</a:t>
            </a:r>
            <a:r>
              <a:rPr lang="en-GB" baseline="0" dirty="0"/>
              <a:t>, y </a:t>
            </a:r>
            <a:r>
              <a:rPr lang="en-GB" baseline="0" dirty="0" err="1"/>
              <a:t>mirar</a:t>
            </a:r>
            <a:r>
              <a:rPr lang="en-GB" baseline="0" dirty="0"/>
              <a:t> </a:t>
            </a:r>
            <a:r>
              <a:rPr lang="en-GB" baseline="0" dirty="0" err="1"/>
              <a:t>bucle</a:t>
            </a:r>
            <a:r>
              <a:rPr lang="en-GB" baseline="0" dirty="0"/>
              <a:t> y </a:t>
            </a:r>
          </a:p>
          <a:p>
            <a:r>
              <a:rPr lang="en-GB" baseline="0" dirty="0"/>
              <a:t>karma start (primero members y </a:t>
            </a:r>
            <a:r>
              <a:rPr lang="en-GB" baseline="0" dirty="0" err="1"/>
              <a:t>despues</a:t>
            </a:r>
            <a:r>
              <a:rPr lang="en-GB" baseline="0" dirty="0"/>
              <a:t> member o </a:t>
            </a:r>
            <a:r>
              <a:rPr lang="en-GB" baseline="0" dirty="0" err="1"/>
              <a:t>httpReducer</a:t>
            </a:r>
            <a:r>
              <a:rPr lang="en-GB" baseline="0" dirty="0"/>
              <a:t>), </a:t>
            </a:r>
            <a:r>
              <a:rPr lang="en-GB" baseline="0" dirty="0" err="1"/>
              <a:t>enseñar</a:t>
            </a:r>
            <a:r>
              <a:rPr lang="en-GB" baseline="0" dirty="0"/>
              <a:t> debugging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212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Enseñar</a:t>
            </a:r>
            <a:r>
              <a:rPr lang="en-GB" dirty="0"/>
              <a:t> </a:t>
            </a:r>
            <a:r>
              <a:rPr lang="en-GB" dirty="0" err="1"/>
              <a:t>loadMember</a:t>
            </a:r>
            <a:r>
              <a:rPr lang="en-GB" dirty="0"/>
              <a:t> que </a:t>
            </a:r>
            <a:r>
              <a:rPr lang="en-GB" dirty="0" err="1"/>
              <a:t>es</a:t>
            </a:r>
            <a:r>
              <a:rPr lang="en-GB" dirty="0"/>
              <a:t> </a:t>
            </a:r>
            <a:r>
              <a:rPr lang="en-GB" dirty="0" err="1"/>
              <a:t>sincrono</a:t>
            </a:r>
            <a:r>
              <a:rPr lang="en-GB" dirty="0"/>
              <a:t>, </a:t>
            </a:r>
            <a:r>
              <a:rPr lang="en-GB" dirty="0" err="1"/>
              <a:t>como</a:t>
            </a:r>
            <a:r>
              <a:rPr lang="en-GB" dirty="0"/>
              <a:t> se mete </a:t>
            </a:r>
            <a:r>
              <a:rPr lang="en-GB" dirty="0" err="1"/>
              <a:t>sinon</a:t>
            </a:r>
            <a:r>
              <a:rPr lang="en-GB" dirty="0"/>
              <a:t> y </a:t>
            </a:r>
            <a:r>
              <a:rPr lang="en-GB" dirty="0" err="1"/>
              <a:t>reemplazamos</a:t>
            </a:r>
            <a:r>
              <a:rPr lang="en-GB" dirty="0"/>
              <a:t> la </a:t>
            </a:r>
            <a:r>
              <a:rPr lang="en-GB" dirty="0" err="1"/>
              <a:t>api</a:t>
            </a:r>
            <a:r>
              <a:rPr lang="en-GB" dirty="0"/>
              <a:t>, </a:t>
            </a:r>
          </a:p>
          <a:p>
            <a:endParaRPr lang="en-GB" dirty="0"/>
          </a:p>
          <a:p>
            <a:r>
              <a:rPr lang="en-GB" dirty="0" err="1"/>
              <a:t>después</a:t>
            </a:r>
            <a:r>
              <a:rPr lang="en-GB" dirty="0"/>
              <a:t> </a:t>
            </a:r>
            <a:r>
              <a:rPr lang="en-GB" dirty="0" err="1"/>
              <a:t>enseñar</a:t>
            </a:r>
            <a:r>
              <a:rPr lang="en-GB" dirty="0"/>
              <a:t> </a:t>
            </a:r>
            <a:r>
              <a:rPr lang="en-GB" dirty="0" err="1"/>
              <a:t>loadMembers</a:t>
            </a:r>
            <a:r>
              <a:rPr lang="en-GB" dirty="0"/>
              <a:t> que genera </a:t>
            </a:r>
            <a:r>
              <a:rPr lang="en-GB" dirty="0" err="1"/>
              <a:t>otra</a:t>
            </a:r>
            <a:r>
              <a:rPr lang="en-GB" baseline="0" dirty="0"/>
              <a:t> </a:t>
            </a:r>
            <a:r>
              <a:rPr lang="en-GB" baseline="0" dirty="0" err="1"/>
              <a:t>acción</a:t>
            </a:r>
            <a:r>
              <a:rPr lang="en-GB" baseline="0" dirty="0"/>
              <a:t> y </a:t>
            </a:r>
            <a:r>
              <a:rPr lang="en-GB" baseline="0" dirty="0" err="1"/>
              <a:t>es</a:t>
            </a:r>
            <a:r>
              <a:rPr lang="en-GB" baseline="0" dirty="0"/>
              <a:t> </a:t>
            </a:r>
            <a:r>
              <a:rPr lang="en-GB" baseline="0" dirty="0" err="1"/>
              <a:t>async</a:t>
            </a:r>
            <a:r>
              <a:rPr lang="en-GB" baseline="0" dirty="0"/>
              <a:t>, </a:t>
            </a:r>
            <a:r>
              <a:rPr lang="en-GB" baseline="0" dirty="0" err="1"/>
              <a:t>ojo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loadMembers</a:t>
            </a:r>
            <a:r>
              <a:rPr lang="en-GB" baseline="0" dirty="0"/>
              <a:t> </a:t>
            </a:r>
            <a:r>
              <a:rPr lang="en-GB" baseline="0" dirty="0" err="1"/>
              <a:t>mirar</a:t>
            </a:r>
            <a:r>
              <a:rPr lang="en-GB" baseline="0" dirty="0"/>
              <a:t> </a:t>
            </a:r>
            <a:r>
              <a:rPr lang="en-GB" baseline="0" dirty="0" err="1"/>
              <a:t>mockStore</a:t>
            </a:r>
            <a:r>
              <a:rPr lang="en-GB" baseline="0" dirty="0"/>
              <a:t>, </a:t>
            </a:r>
            <a:r>
              <a:rPr lang="en-GB" baseline="0" dirty="0" err="1"/>
              <a:t>mirar</a:t>
            </a:r>
            <a:r>
              <a:rPr lang="en-GB" baseline="0" dirty="0"/>
              <a:t> la </a:t>
            </a:r>
            <a:r>
              <a:rPr lang="en-GB" baseline="0" dirty="0" err="1"/>
              <a:t>salid</a:t>
            </a:r>
            <a:r>
              <a:rPr lang="en-GB" baseline="0" dirty="0"/>
              <a:t> que </a:t>
            </a:r>
            <a:r>
              <a:rPr lang="en-GB" baseline="0" dirty="0" err="1"/>
              <a:t>es</a:t>
            </a:r>
            <a:r>
              <a:rPr lang="en-GB" baseline="0" dirty="0"/>
              <a:t> la </a:t>
            </a:r>
            <a:r>
              <a:rPr lang="en-GB" baseline="0" dirty="0" err="1"/>
              <a:t>otra</a:t>
            </a:r>
            <a:r>
              <a:rPr lang="en-GB" baseline="0" dirty="0"/>
              <a:t> </a:t>
            </a:r>
            <a:r>
              <a:rPr lang="en-GB" baseline="0" dirty="0" err="1"/>
              <a:t>acción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2499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Comentar</a:t>
            </a:r>
            <a:r>
              <a:rPr lang="en-GB" dirty="0"/>
              <a:t> que </a:t>
            </a:r>
            <a:r>
              <a:rPr lang="en-GB" dirty="0" err="1"/>
              <a:t>aquí</a:t>
            </a:r>
            <a:r>
              <a:rPr lang="en-GB" dirty="0"/>
              <a:t> </a:t>
            </a:r>
            <a:r>
              <a:rPr lang="en-GB" dirty="0" err="1"/>
              <a:t>usamos</a:t>
            </a:r>
            <a:r>
              <a:rPr lang="en-GB" baseline="0" dirty="0"/>
              <a:t> enzyme, </a:t>
            </a:r>
          </a:p>
          <a:p>
            <a:r>
              <a:rPr lang="en-GB" baseline="0" dirty="0"/>
              <a:t>que </a:t>
            </a:r>
            <a:r>
              <a:rPr lang="en-GB" baseline="0" dirty="0" err="1"/>
              <a:t>te</a:t>
            </a:r>
            <a:r>
              <a:rPr lang="en-GB" baseline="0" dirty="0"/>
              <a:t> </a:t>
            </a:r>
            <a:r>
              <a:rPr lang="en-GB" baseline="0" dirty="0" err="1"/>
              <a:t>permite</a:t>
            </a:r>
            <a:r>
              <a:rPr lang="en-GB" baseline="0" dirty="0"/>
              <a:t> </a:t>
            </a:r>
            <a:r>
              <a:rPr lang="en-GB" baseline="0" dirty="0" err="1"/>
              <a:t>montar</a:t>
            </a:r>
            <a:r>
              <a:rPr lang="en-GB" baseline="0" dirty="0"/>
              <a:t> solo el </a:t>
            </a:r>
            <a:r>
              <a:rPr lang="en-GB" baseline="0" dirty="0" err="1"/>
              <a:t>componente</a:t>
            </a:r>
            <a:r>
              <a:rPr lang="en-GB" baseline="0" dirty="0"/>
              <a:t> con el que </a:t>
            </a:r>
            <a:r>
              <a:rPr lang="en-GB" baseline="0" dirty="0" err="1"/>
              <a:t>estas</a:t>
            </a:r>
            <a:r>
              <a:rPr lang="en-GB" baseline="0" dirty="0"/>
              <a:t> o </a:t>
            </a:r>
            <a:r>
              <a:rPr lang="en-GB" baseline="0" dirty="0" err="1"/>
              <a:t>todos</a:t>
            </a:r>
            <a:r>
              <a:rPr lang="en-GB" baseline="0" dirty="0"/>
              <a:t> (shallow / mount), </a:t>
            </a:r>
          </a:p>
          <a:p>
            <a:r>
              <a:rPr lang="en-GB" baseline="0" dirty="0" err="1"/>
              <a:t>mirar</a:t>
            </a:r>
            <a:r>
              <a:rPr lang="en-GB" baseline="0" dirty="0"/>
              <a:t> el </a:t>
            </a:r>
            <a:r>
              <a:rPr lang="en-GB" baseline="0" dirty="0" err="1"/>
              <a:t>presentacinal</a:t>
            </a:r>
            <a:r>
              <a:rPr lang="en-GB" baseline="0" dirty="0"/>
              <a:t> de member row, </a:t>
            </a:r>
          </a:p>
          <a:p>
            <a:r>
              <a:rPr lang="en-GB" baseline="0" dirty="0"/>
              <a:t>y </a:t>
            </a:r>
            <a:r>
              <a:rPr lang="en-GB" baseline="0" dirty="0" err="1"/>
              <a:t>mirar</a:t>
            </a:r>
            <a:r>
              <a:rPr lang="en-GB" baseline="0" dirty="0"/>
              <a:t> el container de members, el de “repos” </a:t>
            </a:r>
            <a:r>
              <a:rPr lang="en-GB" baseline="0" dirty="0" err="1"/>
              <a:t>comprueba</a:t>
            </a:r>
            <a:r>
              <a:rPr lang="en-GB" baseline="0" dirty="0"/>
              <a:t> que la </a:t>
            </a:r>
            <a:r>
              <a:rPr lang="en-GB" baseline="0" dirty="0" err="1"/>
              <a:t>propiedad</a:t>
            </a:r>
            <a:r>
              <a:rPr lang="en-GB" baseline="0" dirty="0"/>
              <a:t> se ha </a:t>
            </a:r>
            <a:r>
              <a:rPr lang="en-GB" baseline="0" dirty="0" err="1"/>
              <a:t>mapeado</a:t>
            </a:r>
            <a:r>
              <a:rPr lang="en-GB" baseline="0" dirty="0"/>
              <a:t> </a:t>
            </a:r>
            <a:r>
              <a:rPr lang="en-GB" baseline="0" dirty="0" err="1"/>
              <a:t>bien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7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7980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74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6349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Mostrar</a:t>
            </a:r>
            <a:r>
              <a:rPr lang="en-GB" dirty="0"/>
              <a:t> web </a:t>
            </a:r>
            <a:r>
              <a:rPr lang="en-GB" dirty="0" err="1"/>
              <a:t>sitio</a:t>
            </a:r>
            <a:r>
              <a:rPr lang="en-GB" dirty="0"/>
              <a:t> </a:t>
            </a:r>
            <a:r>
              <a:rPr lang="en-GB" dirty="0" err="1"/>
              <a:t>nodejs</a:t>
            </a:r>
            <a:r>
              <a:rPr lang="en-GB" dirty="0"/>
              <a:t>,</a:t>
            </a:r>
            <a:r>
              <a:rPr lang="en-GB" baseline="0" dirty="0"/>
              <a:t> </a:t>
            </a:r>
            <a:r>
              <a:rPr lang="en-GB" baseline="0" dirty="0" err="1"/>
              <a:t>npm</a:t>
            </a:r>
            <a:r>
              <a:rPr lang="en-GB" baseline="0" dirty="0"/>
              <a:t> install –g </a:t>
            </a:r>
            <a:r>
              <a:rPr lang="en-GB" baseline="0" dirty="0" err="1"/>
              <a:t>webpack</a:t>
            </a:r>
            <a:r>
              <a:rPr lang="en-GB" baseline="0" dirty="0"/>
              <a:t>, </a:t>
            </a:r>
            <a:r>
              <a:rPr lang="en-GB" baseline="0" dirty="0" err="1"/>
              <a:t>npm</a:t>
            </a:r>
            <a:r>
              <a:rPr lang="en-GB" baseline="0" dirty="0"/>
              <a:t> install –g </a:t>
            </a:r>
            <a:r>
              <a:rPr lang="en-GB" baseline="0" dirty="0" err="1"/>
              <a:t>webpack</a:t>
            </a:r>
            <a:r>
              <a:rPr lang="en-GB" baseline="0" dirty="0"/>
              <a:t>-dev-server, </a:t>
            </a:r>
            <a:r>
              <a:rPr lang="en-GB" baseline="0" dirty="0" err="1"/>
              <a:t>crear</a:t>
            </a:r>
            <a:r>
              <a:rPr lang="en-GB" baseline="0" dirty="0"/>
              <a:t> </a:t>
            </a:r>
            <a:r>
              <a:rPr lang="en-GB" baseline="0" dirty="0" err="1"/>
              <a:t>src</a:t>
            </a:r>
            <a:r>
              <a:rPr lang="en-GB" baseline="0" dirty="0"/>
              <a:t>, </a:t>
            </a:r>
            <a:r>
              <a:rPr lang="en-GB" baseline="0" dirty="0" err="1"/>
              <a:t>mostrar</a:t>
            </a:r>
            <a:r>
              <a:rPr lang="en-GB" baseline="0" dirty="0"/>
              <a:t> </a:t>
            </a:r>
            <a:r>
              <a:rPr lang="en-GB" baseline="0" dirty="0" err="1"/>
              <a:t>package.json</a:t>
            </a:r>
            <a:r>
              <a:rPr lang="en-GB" baseline="0" dirty="0"/>
              <a:t> e install, </a:t>
            </a:r>
            <a:r>
              <a:rPr lang="en-GB" baseline="0" dirty="0" err="1"/>
              <a:t>mostrar</a:t>
            </a:r>
            <a:r>
              <a:rPr lang="en-GB" baseline="0" dirty="0"/>
              <a:t> </a:t>
            </a:r>
            <a:r>
              <a:rPr lang="en-GB" baseline="0" dirty="0" err="1"/>
              <a:t>tsconfig</a:t>
            </a:r>
            <a:r>
              <a:rPr lang="en-GB" baseline="0" dirty="0"/>
              <a:t> y </a:t>
            </a:r>
            <a:r>
              <a:rPr lang="en-GB" baseline="0" dirty="0" err="1"/>
              <a:t>mostrar</a:t>
            </a:r>
            <a:r>
              <a:rPr lang="en-GB" baseline="0" dirty="0"/>
              <a:t> </a:t>
            </a:r>
            <a:r>
              <a:rPr lang="en-GB" baseline="0" dirty="0" err="1"/>
              <a:t>webpack</a:t>
            </a:r>
            <a:r>
              <a:rPr lang="en-GB" baseline="0" dirty="0"/>
              <a:t> </a:t>
            </a:r>
            <a:r>
              <a:rPr lang="en-GB" baseline="0" dirty="0" err="1"/>
              <a:t>config</a:t>
            </a:r>
            <a:r>
              <a:rPr lang="en-GB" baseline="0" dirty="0"/>
              <a:t>, … </a:t>
            </a:r>
            <a:r>
              <a:rPr lang="en-GB" baseline="0" dirty="0" err="1"/>
              <a:t>npm</a:t>
            </a:r>
            <a:r>
              <a:rPr lang="en-GB" baseline="0" dirty="0"/>
              <a:t> install, </a:t>
            </a:r>
            <a:r>
              <a:rPr lang="en-GB" baseline="0" dirty="0" err="1"/>
              <a:t>webpack</a:t>
            </a:r>
            <a:r>
              <a:rPr lang="en-GB" baseline="0" dirty="0"/>
              <a:t>, </a:t>
            </a:r>
            <a:r>
              <a:rPr lang="en-GB" baseline="0" dirty="0" err="1"/>
              <a:t>npm</a:t>
            </a:r>
            <a:r>
              <a:rPr lang="en-GB" baseline="0" dirty="0"/>
              <a:t> start, </a:t>
            </a:r>
            <a:r>
              <a:rPr lang="en-GB" baseline="0" dirty="0" err="1"/>
              <a:t>mostrar</a:t>
            </a:r>
            <a:r>
              <a:rPr lang="en-GB" baseline="0" dirty="0"/>
              <a:t> </a:t>
            </a:r>
            <a:r>
              <a:rPr lang="en-GB" baseline="0" dirty="0" err="1"/>
              <a:t>resultado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2896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Irnos</a:t>
            </a:r>
            <a:r>
              <a:rPr lang="en-GB" dirty="0"/>
              <a:t> a</a:t>
            </a:r>
            <a:r>
              <a:rPr lang="en-GB" baseline="0" dirty="0"/>
              <a:t> typescript playground </a:t>
            </a:r>
            <a:r>
              <a:rPr lang="en-GB" baseline="0" dirty="0" err="1"/>
              <a:t>jugar</a:t>
            </a:r>
            <a:r>
              <a:rPr lang="en-GB" baseline="0" dirty="0"/>
              <a:t> un </a:t>
            </a:r>
            <a:r>
              <a:rPr lang="en-GB" baseline="0" dirty="0" err="1"/>
              <a:t>poco</a:t>
            </a:r>
            <a:r>
              <a:rPr lang="en-GB" baseline="0" dirty="0"/>
              <a:t> no </a:t>
            </a:r>
            <a:r>
              <a:rPr lang="en-GB" baseline="0" dirty="0" err="1"/>
              <a:t>esta</a:t>
            </a:r>
            <a:r>
              <a:rPr lang="en-GB" baseline="0" dirty="0"/>
              <a:t> mal, </a:t>
            </a:r>
            <a:r>
              <a:rPr lang="en-GB" baseline="0" dirty="0" err="1"/>
              <a:t>abrir</a:t>
            </a:r>
            <a:r>
              <a:rPr lang="en-GB" baseline="0" dirty="0"/>
              <a:t> Proyecto 01 TS y </a:t>
            </a:r>
            <a:r>
              <a:rPr lang="en-GB" baseline="0" dirty="0" err="1"/>
              <a:t>mostrar</a:t>
            </a:r>
            <a:r>
              <a:rPr lang="en-GB" baseline="0" dirty="0"/>
              <a:t> </a:t>
            </a:r>
            <a:r>
              <a:rPr lang="en-GB" baseline="0" dirty="0" err="1"/>
              <a:t>intellisense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members de Q y </a:t>
            </a:r>
            <a:r>
              <a:rPr lang="en-GB" baseline="0" dirty="0" err="1"/>
              <a:t>mostrar</a:t>
            </a:r>
            <a:r>
              <a:rPr lang="en-GB" baseline="0" dirty="0"/>
              <a:t> </a:t>
            </a:r>
            <a:r>
              <a:rPr lang="en-GB" baseline="0" dirty="0" err="1"/>
              <a:t>typings</a:t>
            </a:r>
            <a:r>
              <a:rPr lang="en-GB" baseline="0" dirty="0"/>
              <a:t> (</a:t>
            </a:r>
            <a:r>
              <a:rPr lang="en-GB" baseline="0" dirty="0" err="1"/>
              <a:t>chuletario</a:t>
            </a:r>
            <a:r>
              <a:rPr lang="en-GB" baseline="0" dirty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731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0972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05D34-7AD9-42E8-940C-7F52804268A5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0672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Vamos</a:t>
            </a:r>
            <a:r>
              <a:rPr lang="en-GB" baseline="0" dirty="0"/>
              <a:t> a </a:t>
            </a:r>
            <a:r>
              <a:rPr lang="en-GB" baseline="0" dirty="0" err="1"/>
              <a:t>abrir</a:t>
            </a:r>
            <a:r>
              <a:rPr lang="en-GB" baseline="0" dirty="0"/>
              <a:t> </a:t>
            </a:r>
            <a:r>
              <a:rPr lang="en-GB" baseline="0" dirty="0" err="1"/>
              <a:t>los</a:t>
            </a:r>
            <a:r>
              <a:rPr lang="en-GB" baseline="0" dirty="0"/>
              <a:t> </a:t>
            </a:r>
            <a:r>
              <a:rPr lang="en-GB" baseline="0" dirty="0" err="1"/>
              <a:t>ejemplo</a:t>
            </a:r>
            <a:r>
              <a:rPr lang="en-GB" baseline="0" dirty="0"/>
              <a:t> del post </a:t>
            </a:r>
            <a:r>
              <a:rPr lang="en-GB" baseline="0" dirty="0" err="1"/>
              <a:t>sobre</a:t>
            </a:r>
            <a:r>
              <a:rPr lang="en-GB" baseline="0" dirty="0"/>
              <a:t> </a:t>
            </a:r>
            <a:r>
              <a:rPr lang="en-GB" baseline="0" dirty="0" err="1"/>
              <a:t>tsx</a:t>
            </a:r>
            <a:r>
              <a:rPr lang="en-GB" baseline="0" dirty="0"/>
              <a:t> que </a:t>
            </a:r>
            <a:r>
              <a:rPr lang="en-GB" baseline="0" dirty="0" err="1"/>
              <a:t>trae</a:t>
            </a:r>
            <a:r>
              <a:rPr lang="en-GB" baseline="0" dirty="0"/>
              <a:t> de Bueno </a:t>
            </a:r>
            <a:r>
              <a:rPr lang="en-GB" baseline="0" dirty="0" err="1"/>
              <a:t>probar</a:t>
            </a:r>
            <a:r>
              <a:rPr lang="en-GB" baseline="0" dirty="0"/>
              <a:t> </a:t>
            </a:r>
            <a:r>
              <a:rPr lang="en-GB" baseline="0" dirty="0" err="1"/>
              <a:t>varios</a:t>
            </a:r>
            <a:r>
              <a:rPr lang="en-GB" baseline="0" dirty="0"/>
              <a:t> </a:t>
            </a:r>
            <a:r>
              <a:rPr lang="en-GB" baseline="0" dirty="0" err="1"/>
              <a:t>casos</a:t>
            </a:r>
            <a:r>
              <a:rPr lang="en-GB" baseline="0" dirty="0"/>
              <a:t> y </a:t>
            </a:r>
            <a:r>
              <a:rPr lang="en-GB" baseline="0" dirty="0" err="1"/>
              <a:t>ver</a:t>
            </a:r>
            <a:r>
              <a:rPr lang="en-GB" baseline="0" dirty="0"/>
              <a:t> </a:t>
            </a:r>
            <a:r>
              <a:rPr lang="en-GB" baseline="0" dirty="0" err="1"/>
              <a:t>los</a:t>
            </a:r>
            <a:r>
              <a:rPr lang="en-GB" baseline="0" dirty="0"/>
              <a:t> </a:t>
            </a:r>
            <a:r>
              <a:rPr lang="en-GB" baseline="0" dirty="0" err="1"/>
              <a:t>mensajes</a:t>
            </a:r>
            <a:r>
              <a:rPr lang="en-GB" baseline="0" dirty="0"/>
              <a:t> de error.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067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Mostrar</a:t>
            </a:r>
            <a:r>
              <a:rPr lang="en-GB" dirty="0"/>
              <a:t> 03 </a:t>
            </a:r>
            <a:r>
              <a:rPr lang="en-GB" dirty="0" err="1"/>
              <a:t>ReactSamples</a:t>
            </a:r>
            <a:r>
              <a:rPr lang="en-GB" dirty="0"/>
              <a:t>/01 Hello React</a:t>
            </a:r>
            <a:r>
              <a:rPr lang="en-GB" baseline="0" dirty="0"/>
              <a:t>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GB" baseline="0" dirty="0" err="1">
                <a:sym typeface="Wingdings" panose="05000000000000000000" pitchFamily="2" charset="2"/>
              </a:rPr>
              <a:t>tsd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comentar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intellisens</a:t>
            </a:r>
            <a:r>
              <a:rPr lang="en-GB" baseline="0" dirty="0">
                <a:sym typeface="Wingdings" panose="05000000000000000000" pitchFamily="2" charset="2"/>
              </a:rPr>
              <a:t>,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GB" baseline="0" dirty="0" err="1">
                <a:sym typeface="Wingdings" panose="05000000000000000000" pitchFamily="2" charset="2"/>
              </a:rPr>
              <a:t>index.tsx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ReacDomRender</a:t>
            </a:r>
            <a:r>
              <a:rPr lang="en-GB" baseline="0" dirty="0">
                <a:sym typeface="Wingdings" panose="05000000000000000000" pitchFamily="2" charset="2"/>
              </a:rPr>
              <a:t> y </a:t>
            </a:r>
            <a:r>
              <a:rPr lang="en-GB" baseline="0" dirty="0" err="1">
                <a:sym typeface="Wingdings" panose="05000000000000000000" pitchFamily="2" charset="2"/>
              </a:rPr>
              <a:t>donde</a:t>
            </a:r>
            <a:r>
              <a:rPr lang="en-GB" baseline="0" dirty="0">
                <a:sym typeface="Wingdings" panose="05000000000000000000" pitchFamily="2" charset="2"/>
              </a:rPr>
              <a:t>,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GB" baseline="0" dirty="0">
                <a:sym typeface="Wingdings" panose="05000000000000000000" pitchFamily="2" charset="2"/>
              </a:rPr>
              <a:t>y index.html div id root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2E3C7-4DED-451B-AD6F-BFB932FF2CAD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706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95300" y="2847976"/>
            <a:ext cx="7772400" cy="933449"/>
          </a:xfrm>
        </p:spPr>
        <p:txBody>
          <a:bodyPr>
            <a:normAutofit/>
          </a:bodyPr>
          <a:lstStyle/>
          <a:p>
            <a:pPr algn="l"/>
            <a:r>
              <a:rPr lang="en-US" sz="7200" spc="-300" dirty="0" err="1">
                <a:latin typeface="Neo Sans Std Medium"/>
                <a:cs typeface="Neo Sans Std Medium"/>
              </a:rPr>
              <a:t>Título</a:t>
            </a:r>
            <a:endParaRPr lang="en-US" sz="7200" spc="-300" dirty="0">
              <a:latin typeface="Neo Sans Std Medium"/>
              <a:cs typeface="Neo Sans Std Medium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3657600"/>
            <a:ext cx="8013700" cy="495300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 sz="2800" dirty="0" err="1">
                <a:latin typeface="Neo Sans Std Light"/>
                <a:cs typeface="Neo Sans Std Light"/>
              </a:rPr>
              <a:t>Subtítulo</a:t>
            </a:r>
            <a:endParaRPr lang="en-US" sz="2800" dirty="0"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049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4B8BC99-9ACD-BE4F-B10C-4208E66E3B9D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52DB1-0A36-E24F-B3B2-94DA0D5B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4B8BC99-9ACD-BE4F-B10C-4208E66E3B9D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52DB1-0A36-E24F-B3B2-94DA0D5B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4B8BC99-9ACD-BE4F-B10C-4208E66E3B9D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52DB1-0A36-E24F-B3B2-94DA0D5B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5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4B8BC99-9ACD-BE4F-B10C-4208E66E3B9D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52DB1-0A36-E24F-B3B2-94DA0D5B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82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4B8BC99-9ACD-BE4F-B10C-4208E66E3B9D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52DB1-0A36-E24F-B3B2-94DA0D5B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4B8BC99-9ACD-BE4F-B10C-4208E66E3B9D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52DB1-0A36-E24F-B3B2-94DA0D5B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2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4B8BC99-9ACD-BE4F-B10C-4208E66E3B9D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52DB1-0A36-E24F-B3B2-94DA0D5B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90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4B8BC99-9ACD-BE4F-B10C-4208E66E3B9D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52DB1-0A36-E24F-B3B2-94DA0D5B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8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4B8BC99-9ACD-BE4F-B10C-4208E66E3B9D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52DB1-0A36-E24F-B3B2-94DA0D5B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4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4B8BC99-9ACD-BE4F-B10C-4208E66E3B9D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6F52DB1-0A36-E24F-B3B2-94DA0D5B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322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5803"/>
            <a:ext cx="8229600" cy="215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9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5400" b="0" i="0" kern="1200">
          <a:solidFill>
            <a:schemeClr val="tx1"/>
          </a:solidFill>
          <a:latin typeface="Neo Sans Std Medium"/>
          <a:ea typeface="+mj-ea"/>
          <a:cs typeface="Neo Sans Std Medium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b="0" i="0" kern="1200">
          <a:solidFill>
            <a:schemeClr val="tx1"/>
          </a:solidFill>
          <a:latin typeface="Neo Sans Std"/>
          <a:ea typeface="+mn-ea"/>
          <a:cs typeface="Neo Sans Std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b="0" i="0" kern="1200">
          <a:solidFill>
            <a:schemeClr val="tx1"/>
          </a:solidFill>
          <a:latin typeface="Neo Sans Std"/>
          <a:ea typeface="+mn-ea"/>
          <a:cs typeface="Neo Sans Std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b="0" i="0" kern="1200">
          <a:solidFill>
            <a:schemeClr val="tx1"/>
          </a:solidFill>
          <a:latin typeface="Neo Sans Std"/>
          <a:ea typeface="+mn-ea"/>
          <a:cs typeface="Neo Sans Std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Neo Sans Std"/>
          <a:ea typeface="+mn-ea"/>
          <a:cs typeface="Neo Sans Std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Neo Sans Std"/>
          <a:ea typeface="+mn-ea"/>
          <a:cs typeface="Neo Sans St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busypeoples.github.io/post/react-component-lifecycle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hyperlink" Target="https://www.flickr.com/photos/rnech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redux.js.org/docs/advanced/Middleware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5574318@N00/5370376951/" TargetMode="External"/><Relationship Id="rId2" Type="http://schemas.openxmlformats.org/officeDocument/2006/relationships/hyperlink" Target="https://www.flickr.com/photos/playamongfriends/17464128909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warby/4782904694/in/photostream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braulio_sl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0586272@N03/15087104956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2847976"/>
            <a:ext cx="7772400" cy="933449"/>
          </a:xfrm>
        </p:spPr>
        <p:txBody>
          <a:bodyPr>
            <a:normAutofit fontScale="90000"/>
          </a:bodyPr>
          <a:lstStyle/>
          <a:p>
            <a:r>
              <a:rPr lang="en-US" sz="7200" spc="-300" dirty="0">
                <a:latin typeface="Neo Sans Std Medium"/>
                <a:cs typeface="Neo Sans Std Medium"/>
              </a:rPr>
              <a:t>React </a:t>
            </a:r>
            <a:r>
              <a:rPr lang="en-US" sz="7200" spc="-300" dirty="0">
                <a:solidFill>
                  <a:schemeClr val="accent5">
                    <a:lumMod val="60000"/>
                    <a:lumOff val="40000"/>
                  </a:schemeClr>
                </a:solidFill>
                <a:latin typeface="Neo Sans Std"/>
                <a:cs typeface="Neo Sans Std"/>
              </a:rPr>
              <a:t>Redux</a:t>
            </a:r>
            <a:endParaRPr lang="en-US" sz="7200" spc="-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33400" y="3657600"/>
            <a:ext cx="8013700" cy="4953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“Rethinking Best Practices”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2373" y="4752975"/>
            <a:ext cx="8315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bg1">
                    <a:lumMod val="50000"/>
                  </a:schemeClr>
                </a:solidFill>
              </a:rPr>
              <a:t>Braulio Díez – 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Lemoncode.net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00" y="4608929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28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con </a:t>
            </a:r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javascript</a:t>
            </a:r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400" y="1314259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Nos </a:t>
            </a:r>
            <a:r>
              <a:rPr lang="en-US" dirty="0" err="1"/>
              <a:t>encontramos</a:t>
            </a:r>
            <a:r>
              <a:rPr lang="en-US" dirty="0"/>
              <a:t> 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333" y="1797700"/>
            <a:ext cx="8375111" cy="609371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Acabamos con una lista “infierno” de “scripts” en el </a:t>
            </a:r>
            <a:r>
              <a:rPr lang="es-ES" sz="1600" dirty="0" err="1"/>
              <a:t>html</a:t>
            </a:r>
            <a:r>
              <a:rPr lang="es-ES" sz="1600" dirty="0"/>
              <a:t> y con que bailemos uno de posición ya no funciona nuestra aplicación.</a:t>
            </a:r>
          </a:p>
        </p:txBody>
      </p:sp>
      <p:sp>
        <p:nvSpPr>
          <p:cNvPr id="7" name="Rectangle 6"/>
          <p:cNvSpPr/>
          <p:nvPr/>
        </p:nvSpPr>
        <p:spPr>
          <a:xfrm>
            <a:off x="485333" y="2464413"/>
            <a:ext cx="8375111" cy="630476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Es una ventajas que sea un lenguaje di</a:t>
            </a:r>
            <a:r>
              <a:rPr lang="en-GB" sz="1600" dirty="0" err="1"/>
              <a:t>námico</a:t>
            </a:r>
            <a:r>
              <a:rPr lang="en-GB" sz="1600" dirty="0"/>
              <a:t>, </a:t>
            </a:r>
            <a:r>
              <a:rPr lang="en-GB" sz="1600" dirty="0" err="1"/>
              <a:t>pero</a:t>
            </a:r>
            <a:r>
              <a:rPr lang="en-GB" sz="1600" dirty="0"/>
              <a:t> </a:t>
            </a:r>
            <a:r>
              <a:rPr lang="en-GB" sz="1600" dirty="0" err="1"/>
              <a:t>tambíen</a:t>
            </a:r>
            <a:r>
              <a:rPr lang="en-GB" sz="1600" dirty="0"/>
              <a:t> </a:t>
            </a:r>
            <a:r>
              <a:rPr lang="en-GB" sz="1600" dirty="0" err="1"/>
              <a:t>una</a:t>
            </a:r>
            <a:r>
              <a:rPr lang="en-GB" sz="1600" dirty="0"/>
              <a:t> Fuente de </a:t>
            </a:r>
            <a:r>
              <a:rPr lang="en-GB" sz="1600" dirty="0" err="1"/>
              <a:t>fallos</a:t>
            </a:r>
            <a:r>
              <a:rPr lang="en-GB" sz="1600" dirty="0"/>
              <a:t> y typos</a:t>
            </a:r>
            <a:endParaRPr lang="es-ES" sz="1600" dirty="0"/>
          </a:p>
        </p:txBody>
      </p:sp>
      <p:sp>
        <p:nvSpPr>
          <p:cNvPr id="8" name="Rectangle 7"/>
          <p:cNvSpPr/>
          <p:nvPr/>
        </p:nvSpPr>
        <p:spPr>
          <a:xfrm>
            <a:off x="485333" y="3166299"/>
            <a:ext cx="8375111" cy="596805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¿ Qué es es6 / es5 ? ¿ Que soporta qué?</a:t>
            </a:r>
          </a:p>
        </p:txBody>
      </p:sp>
      <p:sp>
        <p:nvSpPr>
          <p:cNvPr id="9" name="Rectangle 8"/>
          <p:cNvSpPr/>
          <p:nvPr/>
        </p:nvSpPr>
        <p:spPr>
          <a:xfrm>
            <a:off x="485333" y="4367593"/>
            <a:ext cx="8375111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¿ Cargas parciales?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333" y="3813412"/>
            <a:ext cx="8375111" cy="484268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/>
              <a:t>Uso</a:t>
            </a:r>
            <a:r>
              <a:rPr lang="en-GB" sz="1600" dirty="0"/>
              <a:t> de </a:t>
            </a:r>
            <a:r>
              <a:rPr lang="en-GB" sz="1600" dirty="0" err="1"/>
              <a:t>librerías</a:t>
            </a:r>
            <a:r>
              <a:rPr lang="en-GB" sz="1600" dirty="0"/>
              <a:t> a “</a:t>
            </a:r>
            <a:r>
              <a:rPr lang="en-GB" sz="1600" dirty="0" err="1"/>
              <a:t>ciegas</a:t>
            </a:r>
            <a:r>
              <a:rPr lang="en-GB" sz="1600" dirty="0"/>
              <a:t>”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63350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 vamos a ver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60917" y="1340498"/>
            <a:ext cx="6799527" cy="609371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Como manejar dependencias y trabajar con el concepto de “m</a:t>
            </a:r>
            <a:r>
              <a:rPr lang="en-GB" sz="1600" dirty="0" err="1"/>
              <a:t>odulo</a:t>
            </a:r>
            <a:r>
              <a:rPr lang="en-GB" sz="1600" dirty="0"/>
              <a:t>” </a:t>
            </a:r>
            <a:r>
              <a:rPr lang="en-GB" sz="1600" dirty="0" err="1"/>
              <a:t>por</a:t>
            </a:r>
            <a:r>
              <a:rPr lang="en-GB" sz="1600" dirty="0"/>
              <a:t> </a:t>
            </a:r>
            <a:r>
              <a:rPr lang="en-GB" sz="1600" dirty="0" err="1"/>
              <a:t>fichero</a:t>
            </a:r>
            <a:endParaRPr lang="es-ES" sz="1600" dirty="0"/>
          </a:p>
        </p:txBody>
      </p:sp>
      <p:sp>
        <p:nvSpPr>
          <p:cNvPr id="12" name="Rectangle 11"/>
          <p:cNvSpPr/>
          <p:nvPr/>
        </p:nvSpPr>
        <p:spPr>
          <a:xfrm>
            <a:off x="2060917" y="2007211"/>
            <a:ext cx="6799527" cy="630476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Como </a:t>
            </a:r>
            <a:r>
              <a:rPr lang="en-GB" sz="1600" dirty="0" err="1"/>
              <a:t>tener</a:t>
            </a:r>
            <a:r>
              <a:rPr lang="en-GB" sz="1600" dirty="0"/>
              <a:t> </a:t>
            </a:r>
            <a:r>
              <a:rPr lang="en-GB" sz="1600" dirty="0" err="1"/>
              <a:t>tipos</a:t>
            </a:r>
            <a:r>
              <a:rPr lang="en-GB" sz="1600" dirty="0"/>
              <a:t>, e </a:t>
            </a:r>
            <a:r>
              <a:rPr lang="en-GB" sz="1600" dirty="0" err="1"/>
              <a:t>intellisense</a:t>
            </a:r>
            <a:r>
              <a:rPr lang="en-GB" sz="1600" dirty="0"/>
              <a:t> </a:t>
            </a:r>
            <a:r>
              <a:rPr lang="en-GB" sz="1600" dirty="0" err="1"/>
              <a:t>incluso</a:t>
            </a:r>
            <a:r>
              <a:rPr lang="en-GB" sz="1600" dirty="0"/>
              <a:t> para </a:t>
            </a:r>
            <a:r>
              <a:rPr lang="en-GB" sz="1600" dirty="0" err="1"/>
              <a:t>librerías</a:t>
            </a:r>
            <a:r>
              <a:rPr lang="en-GB" sz="1600" dirty="0"/>
              <a:t> </a:t>
            </a:r>
            <a:r>
              <a:rPr lang="en-GB" sz="1600" dirty="0" err="1"/>
              <a:t>javascript</a:t>
            </a:r>
            <a:endParaRPr lang="es-ES" sz="1600" dirty="0"/>
          </a:p>
        </p:txBody>
      </p:sp>
      <p:sp>
        <p:nvSpPr>
          <p:cNvPr id="13" name="Rectangle 12"/>
          <p:cNvSpPr/>
          <p:nvPr/>
        </p:nvSpPr>
        <p:spPr>
          <a:xfrm>
            <a:off x="2060917" y="2709097"/>
            <a:ext cx="6799527" cy="596805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Cómo usar una librería ligera para implementar nuestros componentes UI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60917" y="3910390"/>
            <a:ext cx="6799527" cy="927839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Cómo implementar </a:t>
            </a:r>
            <a:r>
              <a:rPr lang="es-ES" sz="1600" dirty="0" err="1"/>
              <a:t>unit</a:t>
            </a:r>
            <a:r>
              <a:rPr lang="es-ES" sz="1600" dirty="0"/>
              <a:t> </a:t>
            </a:r>
            <a:r>
              <a:rPr lang="es-ES" sz="1600" dirty="0" err="1"/>
              <a:t>tests</a:t>
            </a:r>
            <a:r>
              <a:rPr lang="es-ES" sz="1600" dirty="0"/>
              <a:t> en todos los niveles de esa arquitectura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60917" y="3356210"/>
            <a:ext cx="6799527" cy="484268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/>
              <a:t>Cómo</a:t>
            </a:r>
            <a:r>
              <a:rPr lang="en-GB" sz="1600" dirty="0"/>
              <a:t> </a:t>
            </a:r>
            <a:r>
              <a:rPr lang="en-GB" sz="1600" dirty="0" err="1"/>
              <a:t>montar</a:t>
            </a:r>
            <a:r>
              <a:rPr lang="en-GB" sz="1600" dirty="0"/>
              <a:t> </a:t>
            </a:r>
            <a:r>
              <a:rPr lang="en-GB" sz="1600" dirty="0" err="1"/>
              <a:t>una</a:t>
            </a:r>
            <a:r>
              <a:rPr lang="en-GB" sz="1600" dirty="0"/>
              <a:t> </a:t>
            </a:r>
            <a:r>
              <a:rPr lang="en-GB" sz="1600" dirty="0" err="1"/>
              <a:t>arquitectura</a:t>
            </a:r>
            <a:r>
              <a:rPr lang="en-GB" sz="1600" dirty="0"/>
              <a:t> que </a:t>
            </a:r>
            <a:r>
              <a:rPr lang="en-GB" sz="1600" dirty="0" err="1"/>
              <a:t>nos</a:t>
            </a:r>
            <a:r>
              <a:rPr lang="en-GB" sz="1600" dirty="0"/>
              <a:t> </a:t>
            </a:r>
            <a:r>
              <a:rPr lang="en-GB" sz="1600" dirty="0" err="1"/>
              <a:t>permita</a:t>
            </a:r>
            <a:r>
              <a:rPr lang="en-GB" sz="1600" dirty="0"/>
              <a:t> </a:t>
            </a:r>
            <a:r>
              <a:rPr lang="en-GB" sz="1600" dirty="0" err="1"/>
              <a:t>separar</a:t>
            </a:r>
            <a:r>
              <a:rPr lang="en-GB" sz="1600" dirty="0"/>
              <a:t> </a:t>
            </a:r>
            <a:r>
              <a:rPr lang="en-GB" sz="1600" dirty="0" err="1"/>
              <a:t>bien</a:t>
            </a:r>
            <a:r>
              <a:rPr lang="en-GB" sz="1600" dirty="0"/>
              <a:t> </a:t>
            </a:r>
            <a:r>
              <a:rPr lang="en-GB" sz="1600" dirty="0" err="1"/>
              <a:t>responsabilidad</a:t>
            </a:r>
            <a:r>
              <a:rPr lang="en-GB" sz="1600" dirty="0"/>
              <a:t> y que </a:t>
            </a:r>
            <a:r>
              <a:rPr lang="en-GB" sz="1600" dirty="0" err="1"/>
              <a:t>nuestro</a:t>
            </a:r>
            <a:r>
              <a:rPr lang="en-GB" sz="1600" dirty="0"/>
              <a:t> “</a:t>
            </a:r>
            <a:r>
              <a:rPr lang="en-GB" sz="1600" dirty="0" err="1"/>
              <a:t>cogollo</a:t>
            </a:r>
            <a:r>
              <a:rPr lang="en-GB" sz="1600" dirty="0"/>
              <a:t>” de la </a:t>
            </a:r>
            <a:r>
              <a:rPr lang="en-GB" sz="1600" dirty="0" err="1"/>
              <a:t>aplicación</a:t>
            </a:r>
            <a:r>
              <a:rPr lang="en-GB" sz="1600" dirty="0"/>
              <a:t> sea </a:t>
            </a:r>
            <a:r>
              <a:rPr lang="en-GB" sz="1600" dirty="0" err="1"/>
              <a:t>jasvascript</a:t>
            </a:r>
            <a:r>
              <a:rPr lang="en-GB" sz="1600" dirty="0"/>
              <a:t> </a:t>
            </a:r>
            <a:r>
              <a:rPr lang="en-GB" sz="1600" dirty="0" err="1"/>
              <a:t>plano</a:t>
            </a:r>
            <a:r>
              <a:rPr lang="en-GB" sz="1600" dirty="0"/>
              <a:t>.</a:t>
            </a:r>
            <a:endParaRPr lang="es-E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9" y="1340498"/>
            <a:ext cx="575201" cy="6093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1" y="2185679"/>
            <a:ext cx="419207" cy="4192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86" y="2219154"/>
            <a:ext cx="1085007" cy="3361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2" y="2806117"/>
            <a:ext cx="1702191" cy="47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71" y="3356210"/>
            <a:ext cx="989428" cy="488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468" y="4537934"/>
            <a:ext cx="1009614" cy="3002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554" y="4219354"/>
            <a:ext cx="395690" cy="4177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1377" y="3992329"/>
            <a:ext cx="403832" cy="4540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286" y="4136142"/>
            <a:ext cx="781211" cy="1817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02999" y="3467686"/>
            <a:ext cx="957918" cy="37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Redux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4000" y="1441878"/>
            <a:ext cx="1155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Webpack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65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Problemas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400" y="1314259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esto</a:t>
            </a:r>
            <a:r>
              <a:rPr lang="en-US" dirty="0"/>
              <a:t> no </a:t>
            </a:r>
            <a:r>
              <a:rPr lang="en-US" dirty="0" err="1"/>
              <a:t>viene</a:t>
            </a:r>
            <a:r>
              <a:rPr lang="en-US" dirty="0"/>
              <a:t> gratis…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485333" y="1797700"/>
            <a:ext cx="8375111" cy="609371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Vamos a escribir m</a:t>
            </a:r>
            <a:r>
              <a:rPr lang="en-GB" sz="1600" dirty="0" err="1"/>
              <a:t>ás</a:t>
            </a:r>
            <a:r>
              <a:rPr lang="en-GB" sz="1600" dirty="0"/>
              <a:t> </a:t>
            </a:r>
            <a:r>
              <a:rPr lang="en-GB" sz="1600" dirty="0" err="1"/>
              <a:t>código</a:t>
            </a:r>
            <a:r>
              <a:rPr lang="en-GB" sz="1600" dirty="0"/>
              <a:t> (el binding two way </a:t>
            </a:r>
            <a:r>
              <a:rPr lang="en-GB" sz="1600" dirty="0" err="1"/>
              <a:t>ahorra</a:t>
            </a:r>
            <a:r>
              <a:rPr lang="en-GB" sz="1600" dirty="0"/>
              <a:t> mucho </a:t>
            </a:r>
            <a:r>
              <a:rPr lang="en-GB" sz="1600" dirty="0" err="1"/>
              <a:t>código</a:t>
            </a:r>
            <a:r>
              <a:rPr lang="en-GB" sz="1600" dirty="0"/>
              <a:t> </a:t>
            </a:r>
            <a:r>
              <a:rPr lang="en-GB" sz="1600" dirty="0" err="1"/>
              <a:t>pero</a:t>
            </a:r>
            <a:r>
              <a:rPr lang="en-GB" sz="1600" dirty="0"/>
              <a:t> introduce </a:t>
            </a:r>
            <a:r>
              <a:rPr lang="en-GB" sz="1600" dirty="0" err="1"/>
              <a:t>otros</a:t>
            </a:r>
            <a:r>
              <a:rPr lang="en-GB" sz="1600" dirty="0"/>
              <a:t> </a:t>
            </a:r>
            <a:r>
              <a:rPr lang="en-GB" sz="1600" dirty="0" err="1"/>
              <a:t>problemas</a:t>
            </a:r>
            <a:r>
              <a:rPr lang="en-GB" sz="1600" dirty="0"/>
              <a:t>)</a:t>
            </a:r>
            <a:endParaRPr lang="es-ES" sz="1600" dirty="0"/>
          </a:p>
        </p:txBody>
      </p:sp>
      <p:sp>
        <p:nvSpPr>
          <p:cNvPr id="9" name="Rectangle 8"/>
          <p:cNvSpPr/>
          <p:nvPr/>
        </p:nvSpPr>
        <p:spPr>
          <a:xfrm>
            <a:off x="485333" y="2672727"/>
            <a:ext cx="8375111" cy="630476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Para </a:t>
            </a:r>
            <a:r>
              <a:rPr lang="en-GB" sz="1600" dirty="0" err="1"/>
              <a:t>casos</a:t>
            </a:r>
            <a:r>
              <a:rPr lang="en-GB" sz="1600" dirty="0"/>
              <a:t> </a:t>
            </a:r>
            <a:r>
              <a:rPr lang="en-GB" sz="1600" dirty="0" err="1"/>
              <a:t>sencillos</a:t>
            </a:r>
            <a:r>
              <a:rPr lang="en-GB" sz="1600" dirty="0"/>
              <a:t>, </a:t>
            </a:r>
            <a:r>
              <a:rPr lang="en-GB" sz="1600" dirty="0" err="1"/>
              <a:t>añadimos</a:t>
            </a:r>
            <a:r>
              <a:rPr lang="en-GB" sz="1600" dirty="0"/>
              <a:t> </a:t>
            </a:r>
            <a:r>
              <a:rPr lang="en-GB" sz="1600" dirty="0" err="1"/>
              <a:t>mucha</a:t>
            </a:r>
            <a:r>
              <a:rPr lang="en-GB" sz="1600" dirty="0"/>
              <a:t> </a:t>
            </a:r>
            <a:r>
              <a:rPr lang="en-GB" sz="1600" dirty="0" err="1"/>
              <a:t>complejidad</a:t>
            </a:r>
            <a:r>
              <a:rPr lang="en-GB" sz="1600" dirty="0"/>
              <a:t>.</a:t>
            </a:r>
            <a:endParaRPr lang="es-ES" sz="1600" dirty="0"/>
          </a:p>
        </p:txBody>
      </p:sp>
      <p:sp>
        <p:nvSpPr>
          <p:cNvPr id="10" name="Rectangle 9"/>
          <p:cNvSpPr/>
          <p:nvPr/>
        </p:nvSpPr>
        <p:spPr>
          <a:xfrm>
            <a:off x="485333" y="3568859"/>
            <a:ext cx="8375111" cy="596805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Te hace falta contar con un equipo más cualificado para poder llevar adelante tus desarrollos.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5333" y="4431319"/>
            <a:ext cx="8375111" cy="596805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El arranque es muy duro, y combinando tantas herramientas / librerías / </a:t>
            </a:r>
            <a:r>
              <a:rPr lang="es-ES" sz="1600" dirty="0" err="1"/>
              <a:t>frameworks</a:t>
            </a:r>
            <a:r>
              <a:rPr lang="es-ES" sz="1600" dirty="0"/>
              <a:t>, te encuentras fallos que te llevan un tiempo solucionar.</a:t>
            </a:r>
          </a:p>
        </p:txBody>
      </p:sp>
    </p:spTree>
    <p:extLst>
      <p:ext uri="{BB962C8B-B14F-4D97-AF65-F5344CB8AC3E}">
        <p14:creationId xmlns:p14="http://schemas.microsoft.com/office/powerpoint/2010/main" val="180460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Previo</a:t>
            </a:r>
          </a:p>
        </p:txBody>
      </p:sp>
    </p:spTree>
    <p:extLst>
      <p:ext uri="{BB962C8B-B14F-4D97-AF65-F5344CB8AC3E}">
        <p14:creationId xmlns:p14="http://schemas.microsoft.com/office/powerpoint/2010/main" val="419151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Webpack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" y="1471353"/>
            <a:ext cx="845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herramienta</a:t>
            </a:r>
            <a:r>
              <a:rPr lang="en-US" dirty="0"/>
              <a:t> se </a:t>
            </a:r>
            <a:r>
              <a:rPr lang="en-US" dirty="0" err="1"/>
              <a:t>centra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simplificar</a:t>
            </a:r>
            <a:r>
              <a:rPr lang="en-US" dirty="0"/>
              <a:t> la </a:t>
            </a:r>
            <a:r>
              <a:rPr lang="en-US" dirty="0" err="1"/>
              <a:t>paquetizaciónde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web y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trabajar</a:t>
            </a:r>
            <a:r>
              <a:rPr lang="en-US" dirty="0"/>
              <a:t> con </a:t>
            </a:r>
            <a:r>
              <a:rPr lang="en-US" dirty="0" err="1"/>
              <a:t>módulos</a:t>
            </a:r>
            <a:r>
              <a:rPr lang="en-US" dirty="0"/>
              <a:t> ES6, </a:t>
            </a:r>
            <a:r>
              <a:rPr lang="en-US" dirty="0" err="1"/>
              <a:t>pudiendo</a:t>
            </a:r>
            <a:r>
              <a:rPr lang="en-US" dirty="0"/>
              <a:t> </a:t>
            </a:r>
            <a:r>
              <a:rPr lang="en-US" dirty="0" err="1"/>
              <a:t>generar</a:t>
            </a:r>
            <a:r>
              <a:rPr lang="en-US" dirty="0"/>
              <a:t> c</a:t>
            </a:r>
            <a:r>
              <a:rPr lang="en-GB" dirty="0" err="1"/>
              <a:t>ódigo</a:t>
            </a:r>
            <a:r>
              <a:rPr lang="en-GB" dirty="0"/>
              <a:t> compatible ES5</a:t>
            </a:r>
            <a:r>
              <a:rPr lang="en-US" dirty="0"/>
              <a:t>.</a:t>
            </a:r>
          </a:p>
        </p:txBody>
      </p:sp>
      <p:pic>
        <p:nvPicPr>
          <p:cNvPr id="4098" name="Picture 2" descr="https://webpack.github.io/assets/what-is-webp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15" y="2117684"/>
            <a:ext cx="5277370" cy="26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28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Bundling</a:t>
            </a:r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webpack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403" y="1287194"/>
            <a:ext cx="841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</a:t>
            </a:r>
            <a:r>
              <a:rPr lang="en-GB" dirty="0" err="1"/>
              <a:t>tener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cuenta</a:t>
            </a:r>
            <a:r>
              <a:rPr lang="en-GB" dirty="0"/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333" y="1797700"/>
            <a:ext cx="8375111" cy="609371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Si </a:t>
            </a:r>
            <a:r>
              <a:rPr lang="en-GB" sz="1600" dirty="0" err="1"/>
              <a:t>aprendemos</a:t>
            </a:r>
            <a:r>
              <a:rPr lang="en-GB" sz="1600" dirty="0"/>
              <a:t> </a:t>
            </a:r>
            <a:r>
              <a:rPr lang="en-GB" sz="1600" dirty="0" err="1"/>
              <a:t>bien</a:t>
            </a:r>
            <a:r>
              <a:rPr lang="en-GB" sz="1600" dirty="0"/>
              <a:t> </a:t>
            </a:r>
            <a:r>
              <a:rPr lang="en-GB" sz="1600" dirty="0" err="1"/>
              <a:t>como</a:t>
            </a:r>
            <a:r>
              <a:rPr lang="en-GB" sz="1600" dirty="0"/>
              <a:t> </a:t>
            </a:r>
            <a:r>
              <a:rPr lang="en-GB" sz="1600" dirty="0" err="1"/>
              <a:t>va</a:t>
            </a:r>
            <a:r>
              <a:rPr lang="en-GB" sz="1600" dirty="0"/>
              <a:t> </a:t>
            </a:r>
            <a:r>
              <a:rPr lang="en-GB" sz="1600" dirty="0" err="1"/>
              <a:t>webpack</a:t>
            </a:r>
            <a:r>
              <a:rPr lang="en-GB" sz="1600" dirty="0"/>
              <a:t>, </a:t>
            </a:r>
            <a:r>
              <a:rPr lang="en-GB" sz="1600" dirty="0" err="1"/>
              <a:t>podemos</a:t>
            </a:r>
            <a:r>
              <a:rPr lang="en-GB" sz="1600" dirty="0"/>
              <a:t> </a:t>
            </a:r>
            <a:r>
              <a:rPr lang="en-GB" sz="1600" dirty="0" err="1"/>
              <a:t>prescindir</a:t>
            </a:r>
            <a:r>
              <a:rPr lang="en-GB" sz="1600" dirty="0"/>
              <a:t> de </a:t>
            </a:r>
            <a:r>
              <a:rPr lang="en-GB" sz="1600" dirty="0" err="1"/>
              <a:t>herramientas</a:t>
            </a:r>
            <a:r>
              <a:rPr lang="en-GB" sz="1600" dirty="0"/>
              <a:t> </a:t>
            </a:r>
            <a:r>
              <a:rPr lang="en-GB" sz="1600" dirty="0" err="1"/>
              <a:t>como</a:t>
            </a:r>
            <a:r>
              <a:rPr lang="en-GB" sz="1600" dirty="0"/>
              <a:t> Grunt / Gulp y </a:t>
            </a:r>
            <a:r>
              <a:rPr lang="en-GB" sz="1600" dirty="0" err="1"/>
              <a:t>nos</a:t>
            </a:r>
            <a:r>
              <a:rPr lang="en-GB" sz="1600" dirty="0"/>
              <a:t> </a:t>
            </a:r>
            <a:r>
              <a:rPr lang="en-GB" sz="1600" dirty="0" err="1"/>
              <a:t>queda</a:t>
            </a:r>
            <a:r>
              <a:rPr lang="en-GB" sz="1600" dirty="0"/>
              <a:t> un </a:t>
            </a:r>
            <a:r>
              <a:rPr lang="en-GB" sz="1600" dirty="0" err="1"/>
              <a:t>proceso</a:t>
            </a:r>
            <a:r>
              <a:rPr lang="en-GB" sz="1600" dirty="0"/>
              <a:t> </a:t>
            </a:r>
            <a:r>
              <a:rPr lang="en-GB" sz="1600" dirty="0" err="1"/>
              <a:t>más</a:t>
            </a:r>
            <a:r>
              <a:rPr lang="en-GB" sz="1600" dirty="0"/>
              <a:t> </a:t>
            </a:r>
            <a:r>
              <a:rPr lang="en-GB" sz="1600" dirty="0" err="1"/>
              <a:t>sencillo</a:t>
            </a:r>
            <a:r>
              <a:rPr lang="en-GB" sz="1600" dirty="0"/>
              <a:t>.</a:t>
            </a:r>
            <a:endParaRPr lang="es-ES" sz="1600" dirty="0"/>
          </a:p>
        </p:txBody>
      </p:sp>
      <p:sp>
        <p:nvSpPr>
          <p:cNvPr id="7" name="Rectangle 6"/>
          <p:cNvSpPr/>
          <p:nvPr/>
        </p:nvSpPr>
        <p:spPr>
          <a:xfrm>
            <a:off x="485333" y="2633812"/>
            <a:ext cx="8375111" cy="630476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/>
              <a:t>Pasamos</a:t>
            </a:r>
            <a:r>
              <a:rPr lang="en-GB" sz="1600" dirty="0"/>
              <a:t> a </a:t>
            </a:r>
            <a:r>
              <a:rPr lang="en-GB" sz="1600" dirty="0" err="1"/>
              <a:t>trabajar</a:t>
            </a:r>
            <a:r>
              <a:rPr lang="en-GB" sz="1600" dirty="0"/>
              <a:t> con imports, con lo que </a:t>
            </a:r>
            <a:r>
              <a:rPr lang="en-GB" sz="1600" dirty="0" err="1"/>
              <a:t>tenemos</a:t>
            </a:r>
            <a:r>
              <a:rPr lang="en-GB" sz="1600" dirty="0"/>
              <a:t> </a:t>
            </a:r>
            <a:r>
              <a:rPr lang="en-GB" sz="1600" dirty="0" err="1"/>
              <a:t>más</a:t>
            </a:r>
            <a:r>
              <a:rPr lang="en-GB" sz="1600" dirty="0"/>
              <a:t> </a:t>
            </a:r>
            <a:r>
              <a:rPr lang="en-GB" sz="1600" dirty="0" err="1"/>
              <a:t>claro</a:t>
            </a:r>
            <a:r>
              <a:rPr lang="en-GB" sz="1600" dirty="0"/>
              <a:t> que </a:t>
            </a:r>
            <a:r>
              <a:rPr lang="en-GB" sz="1600" dirty="0" err="1"/>
              <a:t>dependencias</a:t>
            </a:r>
            <a:r>
              <a:rPr lang="en-GB" sz="1600" dirty="0"/>
              <a:t> </a:t>
            </a:r>
            <a:r>
              <a:rPr lang="en-GB" sz="1600" dirty="0" err="1"/>
              <a:t>tiene</a:t>
            </a:r>
            <a:r>
              <a:rPr lang="en-GB" sz="1600" dirty="0"/>
              <a:t> </a:t>
            </a:r>
            <a:r>
              <a:rPr lang="en-GB" sz="1600" dirty="0" err="1"/>
              <a:t>cada</a:t>
            </a:r>
            <a:r>
              <a:rPr lang="en-GB" sz="1600" dirty="0"/>
              <a:t> </a:t>
            </a:r>
            <a:r>
              <a:rPr lang="en-GB" sz="1600" dirty="0" err="1"/>
              <a:t>fichero</a:t>
            </a:r>
            <a:endParaRPr lang="es-ES" sz="1600" dirty="0"/>
          </a:p>
        </p:txBody>
      </p:sp>
      <p:sp>
        <p:nvSpPr>
          <p:cNvPr id="8" name="Rectangle 7"/>
          <p:cNvSpPr/>
          <p:nvPr/>
        </p:nvSpPr>
        <p:spPr>
          <a:xfrm>
            <a:off x="485333" y="3491029"/>
            <a:ext cx="8375111" cy="596805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/>
              <a:t>Webpack</a:t>
            </a:r>
            <a:r>
              <a:rPr lang="es-ES" sz="1600" dirty="0"/>
              <a:t> te monta el árbol de dependencias, ya no te tienes que preocupar de que scripts van primero o de que no se te olviden meterlos en el HTML</a:t>
            </a:r>
          </a:p>
        </p:txBody>
      </p:sp>
      <p:sp>
        <p:nvSpPr>
          <p:cNvPr id="9" name="Rectangle 8"/>
          <p:cNvSpPr/>
          <p:nvPr/>
        </p:nvSpPr>
        <p:spPr>
          <a:xfrm>
            <a:off x="485332" y="4314574"/>
            <a:ext cx="8375111" cy="596805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/>
              <a:t>Webpack</a:t>
            </a:r>
            <a:r>
              <a:rPr lang="es-ES" sz="1600" dirty="0"/>
              <a:t> trae </a:t>
            </a:r>
            <a:r>
              <a:rPr lang="es-ES" sz="1600" dirty="0" err="1"/>
              <a:t>loaders</a:t>
            </a:r>
            <a:r>
              <a:rPr lang="es-ES" sz="1600" dirty="0"/>
              <a:t> y </a:t>
            </a:r>
            <a:r>
              <a:rPr lang="es-ES" sz="1600" dirty="0" err="1"/>
              <a:t>plugins</a:t>
            </a:r>
            <a:r>
              <a:rPr lang="es-ES" sz="1600" dirty="0"/>
              <a:t>, estos te permiten </a:t>
            </a:r>
            <a:r>
              <a:rPr lang="es-ES" sz="1600" dirty="0" err="1"/>
              <a:t>transpilar</a:t>
            </a:r>
            <a:r>
              <a:rPr lang="es-ES" sz="1600" dirty="0"/>
              <a:t> </a:t>
            </a:r>
            <a:r>
              <a:rPr lang="es-ES" sz="1600" dirty="0" err="1"/>
              <a:t>typescript</a:t>
            </a:r>
            <a:r>
              <a:rPr lang="es-ES" sz="1600" dirty="0"/>
              <a:t> o babel, procesar CSS…, también te permite trabajar en modo generación código para una aplicación o para una librería.</a:t>
            </a:r>
          </a:p>
        </p:txBody>
      </p:sp>
    </p:spTree>
    <p:extLst>
      <p:ext uri="{BB962C8B-B14F-4D97-AF65-F5344CB8AC3E}">
        <p14:creationId xmlns:p14="http://schemas.microsoft.com/office/powerpoint/2010/main" val="156445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Bundling</a:t>
            </a:r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webpack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00" y="1314259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Instalación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73" y="1954024"/>
            <a:ext cx="3495021" cy="2248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866" y="2396041"/>
            <a:ext cx="3078747" cy="13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23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Integración </a:t>
            </a:r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Typescript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" y="1471353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Webpack</a:t>
            </a:r>
            <a:r>
              <a:rPr lang="en-US" dirty="0"/>
              <a:t> </a:t>
            </a:r>
            <a:r>
              <a:rPr lang="en-US" dirty="0" err="1"/>
              <a:t>admite</a:t>
            </a:r>
            <a:r>
              <a:rPr lang="en-US" dirty="0"/>
              <a:t> “loaders” para </a:t>
            </a:r>
            <a:r>
              <a:rPr lang="en-US" dirty="0" err="1"/>
              <a:t>manejar</a:t>
            </a:r>
            <a:r>
              <a:rPr lang="en-US" dirty="0"/>
              <a:t> </a:t>
            </a:r>
            <a:r>
              <a:rPr lang="en-US" dirty="0" err="1"/>
              <a:t>distintos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ficheros</a:t>
            </a:r>
            <a:r>
              <a:rPr lang="en-US" dirty="0"/>
              <a:t>: </a:t>
            </a:r>
            <a:r>
              <a:rPr lang="en-US" dirty="0" err="1"/>
              <a:t>ts</a:t>
            </a:r>
            <a:r>
              <a:rPr lang="en-US" dirty="0"/>
              <a:t>-loader.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9304" y="222430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module: {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		loaders: [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     {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       test: /\.(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ts|tsx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)$/,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       exclude: /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node_modules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/,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       loader: '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ts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-loader'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     }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718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imports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" y="1471353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usar</a:t>
            </a:r>
            <a:r>
              <a:rPr lang="en-US" dirty="0"/>
              <a:t> import de ES6 y </a:t>
            </a:r>
            <a:r>
              <a:rPr lang="en-US" dirty="0" err="1"/>
              <a:t>dejar</a:t>
            </a:r>
            <a:r>
              <a:rPr lang="en-US" dirty="0"/>
              <a:t> que </a:t>
            </a:r>
            <a:r>
              <a:rPr lang="en-US" dirty="0" err="1"/>
              <a:t>webpack</a:t>
            </a:r>
            <a:r>
              <a:rPr lang="en-US" dirty="0"/>
              <a:t> </a:t>
            </a:r>
            <a:r>
              <a:rPr lang="en-US" dirty="0" err="1"/>
              <a:t>resuelva</a:t>
            </a:r>
            <a:r>
              <a:rPr lang="en-US" dirty="0"/>
              <a:t> el </a:t>
            </a:r>
            <a:r>
              <a:rPr lang="en-US" dirty="0" err="1"/>
              <a:t>arbol</a:t>
            </a:r>
            <a:r>
              <a:rPr lang="en-US" dirty="0"/>
              <a:t> de </a:t>
            </a:r>
            <a:r>
              <a:rPr lang="en-US" dirty="0" err="1"/>
              <a:t>referencias</a:t>
            </a:r>
            <a:r>
              <a:rPr lang="en-US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2376870"/>
            <a:ext cx="5500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import * as React from 'react';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import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memberEntity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from '../../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api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memberEntity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';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import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MemberAPI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from '../../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api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memberAPI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';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import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MemberRow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from './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memberRow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384236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</a:t>
            </a:r>
            <a:r>
              <a:rPr lang="es-ES_tradnl" sz="7200" spc="-300" dirty="0" err="1">
                <a:solidFill>
                  <a:schemeClr val="tx2">
                    <a:lumMod val="75000"/>
                  </a:schemeClr>
                </a:solidFill>
              </a:rPr>
              <a:t>WebPack</a:t>
            </a:r>
            <a:endParaRPr lang="es-ES_tradnl" sz="7200" spc="-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Hello</a:t>
            </a:r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 </a:t>
            </a:r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webpack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171716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Agenda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4351" y="1192896"/>
            <a:ext cx="8353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_tradnl" sz="2000" dirty="0"/>
              <a:t>Presentación.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2000" dirty="0"/>
              <a:t>Estado actual de librerías / </a:t>
            </a:r>
            <a:r>
              <a:rPr lang="es-ES_tradnl" sz="2000" dirty="0" err="1"/>
              <a:t>framework</a:t>
            </a:r>
            <a:r>
              <a:rPr lang="es-ES_tradnl" sz="2000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2000" dirty="0"/>
              <a:t>Previo: </a:t>
            </a:r>
            <a:r>
              <a:rPr lang="es-ES_tradnl" sz="2000" dirty="0" err="1"/>
              <a:t>bundling</a:t>
            </a:r>
            <a:r>
              <a:rPr lang="es-ES_tradnl" sz="2000" dirty="0"/>
              <a:t> y </a:t>
            </a:r>
            <a:r>
              <a:rPr lang="es-ES_tradnl" sz="2000" dirty="0" err="1"/>
              <a:t>webpack</a:t>
            </a:r>
            <a:r>
              <a:rPr lang="es-ES_tradnl" sz="2000" dirty="0"/>
              <a:t> + </a:t>
            </a:r>
            <a:r>
              <a:rPr lang="es-ES_tradnl" sz="2000" dirty="0" err="1"/>
              <a:t>typescript</a:t>
            </a:r>
            <a:r>
              <a:rPr lang="es-ES_tradnl" sz="2000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2000" dirty="0"/>
              <a:t>¿ Qué es </a:t>
            </a:r>
            <a:r>
              <a:rPr lang="es-ES_tradnl" sz="2000" dirty="0" err="1"/>
              <a:t>React</a:t>
            </a:r>
            <a:r>
              <a:rPr lang="es-ES_tradnl" sz="2000" dirty="0"/>
              <a:t> y que trae de nuevo?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2000" dirty="0"/>
              <a:t>Hola </a:t>
            </a:r>
            <a:r>
              <a:rPr lang="es-ES_tradnl" sz="2000" dirty="0" err="1"/>
              <a:t>React</a:t>
            </a:r>
            <a:r>
              <a:rPr lang="es-ES_tradnl" sz="2000" dirty="0"/>
              <a:t> ! Ejemplos básicos.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2000" dirty="0"/>
              <a:t>Arquitectura: </a:t>
            </a:r>
            <a:r>
              <a:rPr lang="es-ES_tradnl" sz="2000" dirty="0" err="1"/>
              <a:t>React</a:t>
            </a:r>
            <a:r>
              <a:rPr lang="es-ES_tradnl" sz="2000" dirty="0"/>
              <a:t> + </a:t>
            </a:r>
            <a:r>
              <a:rPr lang="es-ES_tradnl" sz="2000" dirty="0" err="1"/>
              <a:t>Redux</a:t>
            </a:r>
            <a:r>
              <a:rPr lang="es-ES_tradnl" sz="2000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2000" dirty="0" err="1"/>
              <a:t>Unit</a:t>
            </a:r>
            <a:r>
              <a:rPr lang="es-ES_tradnl" sz="2000" dirty="0"/>
              <a:t> </a:t>
            </a:r>
            <a:r>
              <a:rPr lang="es-ES_tradnl" sz="2000" dirty="0" err="1"/>
              <a:t>tests</a:t>
            </a:r>
            <a:r>
              <a:rPr lang="es-ES_tradnl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3299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Typescript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00" y="1314259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Aunque</a:t>
            </a:r>
            <a:r>
              <a:rPr lang="en-US" dirty="0"/>
              <a:t> le </a:t>
            </a:r>
            <a:r>
              <a:rPr lang="en-US" dirty="0" err="1"/>
              <a:t>pese</a:t>
            </a:r>
            <a:r>
              <a:rPr lang="en-US" dirty="0"/>
              <a:t> a </a:t>
            </a:r>
            <a:r>
              <a:rPr lang="en-US" dirty="0" err="1"/>
              <a:t>muchos</a:t>
            </a:r>
            <a:r>
              <a:rPr lang="en-US" dirty="0"/>
              <a:t> “fanboys”: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333" y="1797700"/>
            <a:ext cx="8375111" cy="609371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Typescript </a:t>
            </a:r>
            <a:r>
              <a:rPr lang="en-GB" sz="1600" dirty="0" err="1"/>
              <a:t>es</a:t>
            </a:r>
            <a:r>
              <a:rPr lang="en-GB" sz="1600" dirty="0"/>
              <a:t> un </a:t>
            </a:r>
            <a:r>
              <a:rPr lang="en-GB" sz="1600" dirty="0" err="1"/>
              <a:t>lenguaje</a:t>
            </a:r>
            <a:r>
              <a:rPr lang="en-GB" sz="1600" dirty="0"/>
              <a:t> open source, </a:t>
            </a:r>
            <a:r>
              <a:rPr lang="en-GB" sz="1600" dirty="0" err="1"/>
              <a:t>cuyo</a:t>
            </a:r>
            <a:r>
              <a:rPr lang="en-GB" sz="1600" dirty="0"/>
              <a:t> </a:t>
            </a:r>
            <a:r>
              <a:rPr lang="en-GB" sz="1600" dirty="0" err="1"/>
              <a:t>resultado</a:t>
            </a:r>
            <a:r>
              <a:rPr lang="en-GB" sz="1600" dirty="0"/>
              <a:t> de </a:t>
            </a:r>
            <a:r>
              <a:rPr lang="en-GB" sz="1600" dirty="0" err="1"/>
              <a:t>transpilación</a:t>
            </a:r>
            <a:r>
              <a:rPr lang="en-GB" sz="1600" dirty="0"/>
              <a:t> </a:t>
            </a:r>
            <a:r>
              <a:rPr lang="en-GB" sz="1600" dirty="0" err="1"/>
              <a:t>puede</a:t>
            </a:r>
            <a:r>
              <a:rPr lang="en-GB" sz="1600" dirty="0"/>
              <a:t> </a:t>
            </a:r>
            <a:r>
              <a:rPr lang="en-GB" sz="1600" dirty="0" err="1"/>
              <a:t>ser</a:t>
            </a:r>
            <a:r>
              <a:rPr lang="en-GB" sz="1600" dirty="0"/>
              <a:t> ES5 o ES6 (</a:t>
            </a:r>
            <a:r>
              <a:rPr lang="en-GB" sz="1600" dirty="0" err="1"/>
              <a:t>es</a:t>
            </a:r>
            <a:r>
              <a:rPr lang="en-GB" sz="1600" dirty="0"/>
              <a:t> </a:t>
            </a:r>
            <a:r>
              <a:rPr lang="en-GB" sz="1600" dirty="0" err="1"/>
              <a:t>decir</a:t>
            </a:r>
            <a:r>
              <a:rPr lang="en-GB" sz="1600" dirty="0"/>
              <a:t> </a:t>
            </a:r>
            <a:r>
              <a:rPr lang="en-GB" sz="1600" dirty="0" err="1"/>
              <a:t>javascript</a:t>
            </a:r>
            <a:r>
              <a:rPr lang="en-GB" sz="1600" dirty="0"/>
              <a:t>), </a:t>
            </a:r>
            <a:r>
              <a:rPr lang="en-GB" sz="1600" dirty="0" err="1"/>
              <a:t>ideado</a:t>
            </a:r>
            <a:r>
              <a:rPr lang="en-GB" sz="1600" dirty="0"/>
              <a:t> </a:t>
            </a:r>
            <a:r>
              <a:rPr lang="en-GB" sz="1600" dirty="0" err="1"/>
              <a:t>por</a:t>
            </a:r>
            <a:r>
              <a:rPr lang="en-GB" sz="1600" dirty="0"/>
              <a:t> Microsoft, </a:t>
            </a:r>
            <a:r>
              <a:rPr lang="en-GB" sz="1600" dirty="0" err="1"/>
              <a:t>adoptado</a:t>
            </a:r>
            <a:r>
              <a:rPr lang="en-GB" sz="1600" dirty="0"/>
              <a:t> </a:t>
            </a:r>
            <a:r>
              <a:rPr lang="en-GB" sz="1600" dirty="0" err="1"/>
              <a:t>por</a:t>
            </a:r>
            <a:r>
              <a:rPr lang="en-GB" sz="1600" dirty="0"/>
              <a:t> </a:t>
            </a:r>
            <a:r>
              <a:rPr lang="en-GB" sz="1600" dirty="0" err="1"/>
              <a:t>empresas</a:t>
            </a:r>
            <a:r>
              <a:rPr lang="en-GB" sz="1600" dirty="0"/>
              <a:t> </a:t>
            </a:r>
            <a:r>
              <a:rPr lang="en-GB" sz="1600" dirty="0" err="1"/>
              <a:t>como</a:t>
            </a:r>
            <a:r>
              <a:rPr lang="en-GB" sz="1600" dirty="0"/>
              <a:t> Google.</a:t>
            </a:r>
            <a:endParaRPr lang="es-ES" sz="1600" dirty="0"/>
          </a:p>
        </p:txBody>
      </p:sp>
      <p:sp>
        <p:nvSpPr>
          <p:cNvPr id="7" name="Rectangle 6"/>
          <p:cNvSpPr/>
          <p:nvPr/>
        </p:nvSpPr>
        <p:spPr>
          <a:xfrm>
            <a:off x="485333" y="2464413"/>
            <a:ext cx="8375111" cy="630476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/>
              <a:t>Es</a:t>
            </a:r>
            <a:r>
              <a:rPr lang="en-GB" sz="1600" dirty="0"/>
              <a:t> 100% compatible con typescript, solo </a:t>
            </a:r>
            <a:r>
              <a:rPr lang="en-GB" sz="1600" dirty="0" err="1"/>
              <a:t>tenemos</a:t>
            </a:r>
            <a:r>
              <a:rPr lang="en-GB" sz="1600" dirty="0"/>
              <a:t> que </a:t>
            </a:r>
            <a:r>
              <a:rPr lang="en-GB" sz="1600" dirty="0" err="1"/>
              <a:t>hacer</a:t>
            </a:r>
            <a:r>
              <a:rPr lang="en-GB" sz="1600" dirty="0"/>
              <a:t> la </a:t>
            </a:r>
            <a:r>
              <a:rPr lang="en-GB" sz="1600" dirty="0" err="1"/>
              <a:t>prueba</a:t>
            </a:r>
            <a:r>
              <a:rPr lang="en-GB" sz="1600" dirty="0"/>
              <a:t> y </a:t>
            </a:r>
            <a:r>
              <a:rPr lang="en-GB" sz="1600" dirty="0" err="1"/>
              <a:t>renombrar</a:t>
            </a:r>
            <a:r>
              <a:rPr lang="en-GB" sz="1600" dirty="0"/>
              <a:t> un .</a:t>
            </a:r>
            <a:r>
              <a:rPr lang="en-GB" sz="1600" dirty="0" err="1"/>
              <a:t>js</a:t>
            </a:r>
            <a:r>
              <a:rPr lang="en-GB" sz="1600" dirty="0"/>
              <a:t> a .</a:t>
            </a:r>
            <a:r>
              <a:rPr lang="en-GB" sz="1600" dirty="0" err="1"/>
              <a:t>ts</a:t>
            </a:r>
            <a:r>
              <a:rPr lang="en-GB" sz="1600" dirty="0"/>
              <a:t> y </a:t>
            </a:r>
            <a:r>
              <a:rPr lang="en-GB" sz="1600" dirty="0" err="1"/>
              <a:t>sigue</a:t>
            </a:r>
            <a:r>
              <a:rPr lang="en-GB" sz="1600" dirty="0"/>
              <a:t> </a:t>
            </a:r>
            <a:r>
              <a:rPr lang="en-GB" sz="1600" dirty="0" err="1"/>
              <a:t>funcionando</a:t>
            </a:r>
            <a:r>
              <a:rPr lang="en-GB" sz="1600" dirty="0"/>
              <a:t>.</a:t>
            </a:r>
            <a:endParaRPr lang="es-ES" sz="1600" dirty="0"/>
          </a:p>
        </p:txBody>
      </p:sp>
      <p:sp>
        <p:nvSpPr>
          <p:cNvPr id="8" name="Rectangle 7"/>
          <p:cNvSpPr/>
          <p:nvPr/>
        </p:nvSpPr>
        <p:spPr>
          <a:xfrm>
            <a:off x="485333" y="3166299"/>
            <a:ext cx="8375111" cy="596805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¿ Qué nos da? Dos características principales: tipos + </a:t>
            </a:r>
            <a:r>
              <a:rPr lang="es-ES" sz="1600" dirty="0" err="1"/>
              <a:t>intellisense</a:t>
            </a:r>
            <a:r>
              <a:rPr lang="es-ES" sz="1600" dirty="0"/>
              <a:t> y errores en tiempo de </a:t>
            </a:r>
            <a:r>
              <a:rPr lang="es-ES" sz="1600" dirty="0" err="1"/>
              <a:t>transpilación</a:t>
            </a:r>
            <a:r>
              <a:rPr lang="es-ES" sz="1600" dirty="0"/>
              <a:t>… dejándonos también puerta abierta a lo dinámico (</a:t>
            </a:r>
            <a:r>
              <a:rPr lang="es-ES" sz="1600" dirty="0" err="1"/>
              <a:t>e.g</a:t>
            </a:r>
            <a:r>
              <a:rPr lang="es-ES" sz="1600" dirty="0"/>
              <a:t>. </a:t>
            </a:r>
            <a:r>
              <a:rPr lang="es-ES" sz="1600" dirty="0" err="1"/>
              <a:t>any</a:t>
            </a:r>
            <a:r>
              <a:rPr lang="es-ES" sz="1600" dirty="0"/>
              <a:t>). PRODUCTIVIDAD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85332" y="3834514"/>
            <a:ext cx="8375111" cy="596805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El objetivo de </a:t>
            </a:r>
            <a:r>
              <a:rPr lang="es-ES" sz="1600" dirty="0" err="1"/>
              <a:t>typescript</a:t>
            </a:r>
            <a:r>
              <a:rPr lang="es-ES" sz="1600" dirty="0"/>
              <a:t> es que en unos años desaparezca, si una versión más moderna de ES incorporar dicho nivel de productividad </a:t>
            </a:r>
          </a:p>
        </p:txBody>
      </p:sp>
    </p:spTree>
    <p:extLst>
      <p:ext uri="{BB962C8B-B14F-4D97-AF65-F5344CB8AC3E}">
        <p14:creationId xmlns:p14="http://schemas.microsoft.com/office/powerpoint/2010/main" val="308892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Playground</a:t>
            </a:r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 y librería real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73972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Rompe Ralph 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466" y="1491175"/>
            <a:ext cx="2300068" cy="230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96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Preparate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00" y="1314259"/>
            <a:ext cx="845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Cada</a:t>
            </a:r>
            <a:r>
              <a:rPr lang="en-US" dirty="0"/>
              <a:t> X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aparece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tecnología</a:t>
            </a:r>
            <a:r>
              <a:rPr lang="en-US" dirty="0"/>
              <a:t> que “</a:t>
            </a:r>
            <a:r>
              <a:rPr lang="en-US" dirty="0" err="1"/>
              <a:t>pasa</a:t>
            </a:r>
            <a:r>
              <a:rPr lang="en-US" dirty="0"/>
              <a:t>” de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estándares</a:t>
            </a:r>
            <a:r>
              <a:rPr lang="en-US" dirty="0"/>
              <a:t> </a:t>
            </a:r>
            <a:r>
              <a:rPr lang="en-US" dirty="0" err="1"/>
              <a:t>formales</a:t>
            </a:r>
            <a:r>
              <a:rPr lang="en-US" dirty="0"/>
              <a:t> y </a:t>
            </a:r>
            <a:r>
              <a:rPr lang="en-US" dirty="0" err="1"/>
              <a:t>crean</a:t>
            </a:r>
            <a:r>
              <a:rPr lang="en-US" dirty="0"/>
              <a:t> un “</a:t>
            </a:r>
            <a:r>
              <a:rPr lang="en-US" dirty="0" err="1"/>
              <a:t>estándar</a:t>
            </a:r>
            <a:r>
              <a:rPr lang="en-US" dirty="0"/>
              <a:t> de facto”.</a:t>
            </a:r>
          </a:p>
        </p:txBody>
      </p:sp>
      <p:pic>
        <p:nvPicPr>
          <p:cNvPr id="1026" name="Picture 2" descr="http://curiotek.com/wp-content/uploads/2014/07/jque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4" y="2354990"/>
            <a:ext cx="2793414" cy="139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mdm.com/wp-content/uploads/bootstr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91" y="2414126"/>
            <a:ext cx="2644042" cy="122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log.koalite.com/wp-content/uploads/logo-reactj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197" y="3965096"/>
            <a:ext cx="3099238" cy="86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09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Transgesor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031" y="4650550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Veremos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qué</a:t>
            </a:r>
            <a:r>
              <a:rPr lang="en-US" dirty="0"/>
              <a:t>…</a:t>
            </a:r>
          </a:p>
        </p:txBody>
      </p:sp>
      <p:pic>
        <p:nvPicPr>
          <p:cNvPr id="2050" name="Picture 2" descr="http://images.sodahead.com/polls/003536139/5045511886_Understand_Huh_Hunhblock_xlar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1" y="1361049"/>
            <a:ext cx="2348474" cy="31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5314" y="1350145"/>
            <a:ext cx="5936761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Embebemos el HTML dentro del </a:t>
            </a:r>
            <a:r>
              <a:rPr lang="es-ES" dirty="0" err="1"/>
              <a:t>javascript</a:t>
            </a:r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2975314" y="2586103"/>
            <a:ext cx="5936761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Sólo damos soporte a </a:t>
            </a:r>
            <a:r>
              <a:rPr lang="es-ES" dirty="0" err="1"/>
              <a:t>binding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way</a:t>
            </a:r>
            <a:endParaRPr lang="es-ES" dirty="0"/>
          </a:p>
        </p:txBody>
      </p:sp>
      <p:sp>
        <p:nvSpPr>
          <p:cNvPr id="8" name="Rectangle 7"/>
          <p:cNvSpPr/>
          <p:nvPr/>
        </p:nvSpPr>
        <p:spPr>
          <a:xfrm>
            <a:off x="2975314" y="3822061"/>
            <a:ext cx="5936761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Tenemos objetos de sólo lectura</a:t>
            </a:r>
          </a:p>
        </p:txBody>
      </p:sp>
    </p:spTree>
    <p:extLst>
      <p:ext uri="{BB962C8B-B14F-4D97-AF65-F5344CB8AC3E}">
        <p14:creationId xmlns:p14="http://schemas.microsoft.com/office/powerpoint/2010/main" val="110898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¿ Estándar?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471353"/>
            <a:ext cx="845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veremos</a:t>
            </a:r>
            <a:r>
              <a:rPr lang="en-US" dirty="0"/>
              <a:t>, </a:t>
            </a:r>
            <a:r>
              <a:rPr lang="en-US" dirty="0" err="1"/>
              <a:t>es</a:t>
            </a:r>
            <a:r>
              <a:rPr lang="en-US" dirty="0"/>
              <a:t> pronto para </a:t>
            </a:r>
            <a:r>
              <a:rPr lang="en-US" dirty="0" err="1"/>
              <a:t>decidir</a:t>
            </a:r>
            <a:r>
              <a:rPr lang="en-US" dirty="0"/>
              <a:t> que </a:t>
            </a:r>
            <a:r>
              <a:rPr lang="en-US" dirty="0" err="1"/>
              <a:t>tecnología</a:t>
            </a:r>
            <a:r>
              <a:rPr lang="en-US" dirty="0"/>
              <a:t> </a:t>
            </a:r>
            <a:r>
              <a:rPr lang="en-US" dirty="0" err="1"/>
              <a:t>quedara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estándar</a:t>
            </a:r>
            <a:r>
              <a:rPr lang="en-US" dirty="0"/>
              <a:t> y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tarde</a:t>
            </a:r>
            <a:r>
              <a:rPr lang="en-US" dirty="0"/>
              <a:t> para </a:t>
            </a:r>
            <a:r>
              <a:rPr lang="en-US" dirty="0" err="1"/>
              <a:t>apostar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ella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lo sea.</a:t>
            </a:r>
          </a:p>
        </p:txBody>
      </p:sp>
      <p:pic>
        <p:nvPicPr>
          <p:cNvPr id="3076" name="Picture 4" descr="http://blog.psychics.com/wp-content/uploads/2015/08/Crystal-b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2254369"/>
            <a:ext cx="3868615" cy="257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609" y="2254369"/>
            <a:ext cx="1906172" cy="673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074" y="3382935"/>
            <a:ext cx="1483116" cy="396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535" y="2237281"/>
            <a:ext cx="1026056" cy="1026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944" y="4213336"/>
            <a:ext cx="2512997" cy="510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3935" y="3254778"/>
            <a:ext cx="1018751" cy="858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7261" y="4000249"/>
            <a:ext cx="936329" cy="9363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5662" y="3324282"/>
            <a:ext cx="964058" cy="43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Hello</a:t>
            </a:r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_tradnl" sz="72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React</a:t>
            </a:r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044846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React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437" y="1786597"/>
            <a:ext cx="8321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Rethink established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20638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React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" y="1471353"/>
            <a:ext cx="845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Angularjs</a:t>
            </a:r>
            <a:r>
              <a:rPr lang="en-US" dirty="0"/>
              <a:t>, Ember, Backbone… son frameworks que </a:t>
            </a:r>
            <a:r>
              <a:rPr lang="en-US" dirty="0" err="1"/>
              <a:t>intentan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solución</a:t>
            </a:r>
            <a:r>
              <a:rPr lang="en-US" dirty="0"/>
              <a:t> </a:t>
            </a:r>
            <a:r>
              <a:rPr lang="en-US" dirty="0" err="1"/>
              <a:t>completa</a:t>
            </a:r>
            <a:r>
              <a:rPr lang="en-US" dirty="0"/>
              <a:t>, que </a:t>
            </a:r>
            <a:r>
              <a:rPr lang="en-US" dirty="0" err="1"/>
              <a:t>desventajas</a:t>
            </a:r>
            <a:r>
              <a:rPr lang="en-US" dirty="0"/>
              <a:t> </a:t>
            </a:r>
            <a:r>
              <a:rPr lang="en-US" dirty="0" err="1"/>
              <a:t>tienen</a:t>
            </a:r>
            <a:r>
              <a:rPr lang="en-US" dirty="0"/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871" y="2212914"/>
            <a:ext cx="815340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Te “casas” con ellos, suelen ser muy propietarios.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3871" y="3077916"/>
            <a:ext cx="815340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Suelen ser pesados y tener un rendimiento discreto(*)</a:t>
            </a:r>
          </a:p>
        </p:txBody>
      </p:sp>
      <p:sp>
        <p:nvSpPr>
          <p:cNvPr id="7" name="Rectangle 6"/>
          <p:cNvSpPr/>
          <p:nvPr/>
        </p:nvSpPr>
        <p:spPr>
          <a:xfrm>
            <a:off x="523871" y="3977505"/>
            <a:ext cx="815340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Se centran en montar sobre el HTML funcionamiento</a:t>
            </a:r>
          </a:p>
        </p:txBody>
      </p:sp>
    </p:spTree>
    <p:extLst>
      <p:ext uri="{BB962C8B-B14F-4D97-AF65-F5344CB8AC3E}">
        <p14:creationId xmlns:p14="http://schemas.microsoft.com/office/powerpoint/2010/main" val="383425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React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" y="1471353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 </a:t>
            </a:r>
            <a:r>
              <a:rPr lang="en-US" dirty="0" err="1"/>
              <a:t>trae</a:t>
            </a:r>
            <a:r>
              <a:rPr lang="en-US" dirty="0"/>
              <a:t> React: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871" y="2212914"/>
            <a:ext cx="815340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Montar HTML con </a:t>
            </a:r>
            <a:r>
              <a:rPr lang="es-ES" dirty="0" err="1"/>
              <a:t>javascript</a:t>
            </a:r>
            <a:r>
              <a:rPr lang="es-ES" dirty="0"/>
              <a:t> (</a:t>
            </a:r>
            <a:r>
              <a:rPr lang="es-ES" dirty="0" err="1"/>
              <a:t>jsx</a:t>
            </a:r>
            <a:r>
              <a:rPr lang="es-ES" dirty="0"/>
              <a:t> / </a:t>
            </a:r>
            <a:r>
              <a:rPr lang="es-ES" dirty="0" err="1"/>
              <a:t>tsx</a:t>
            </a:r>
            <a:r>
              <a:rPr lang="es-ES" dirty="0"/>
              <a:t>) + Virtual DOM</a:t>
            </a:r>
          </a:p>
        </p:txBody>
      </p:sp>
      <p:sp>
        <p:nvSpPr>
          <p:cNvPr id="6" name="Rectangle 5"/>
          <p:cNvSpPr/>
          <p:nvPr/>
        </p:nvSpPr>
        <p:spPr>
          <a:xfrm>
            <a:off x="523871" y="3077916"/>
            <a:ext cx="815340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Rendering</a:t>
            </a:r>
            <a:r>
              <a:rPr lang="es-ES" dirty="0"/>
              <a:t> en cliente y servidor</a:t>
            </a:r>
          </a:p>
        </p:txBody>
      </p:sp>
      <p:sp>
        <p:nvSpPr>
          <p:cNvPr id="7" name="Rectangle 6"/>
          <p:cNvSpPr/>
          <p:nvPr/>
        </p:nvSpPr>
        <p:spPr>
          <a:xfrm>
            <a:off x="523871" y="3977505"/>
            <a:ext cx="815340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Binding</a:t>
            </a:r>
            <a:r>
              <a:rPr lang="es-ES" dirty="0"/>
              <a:t> unidireccional</a:t>
            </a:r>
          </a:p>
        </p:txBody>
      </p:sp>
    </p:spTree>
    <p:extLst>
      <p:ext uri="{BB962C8B-B14F-4D97-AF65-F5344CB8AC3E}">
        <p14:creationId xmlns:p14="http://schemas.microsoft.com/office/powerpoint/2010/main" val="361787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Presentación</a:t>
            </a:r>
          </a:p>
        </p:txBody>
      </p:sp>
    </p:spTree>
    <p:extLst>
      <p:ext uri="{BB962C8B-B14F-4D97-AF65-F5344CB8AC3E}">
        <p14:creationId xmlns:p14="http://schemas.microsoft.com/office/powerpoint/2010/main" val="1861297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n-GB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Problemas</a:t>
            </a:r>
            <a:r>
              <a:rPr lang="en-GB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binding two way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" y="1471353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aguas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escenarios</a:t>
            </a:r>
            <a:r>
              <a:rPr lang="en-US" dirty="0"/>
              <a:t> </a:t>
            </a:r>
            <a:r>
              <a:rPr lang="en-US" dirty="0" err="1"/>
              <a:t>complejos</a:t>
            </a:r>
            <a:r>
              <a:rPr lang="en-US" dirty="0"/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705101" y="2212914"/>
            <a:ext cx="597217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Impredecible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2705101" y="3167516"/>
            <a:ext cx="597217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Actualizaciones en cascada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5101" y="4122117"/>
            <a:ext cx="597217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Difícil de depurar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1" y="2212914"/>
            <a:ext cx="2034540" cy="1380812"/>
          </a:xfrm>
          <a:prstGeom prst="rect">
            <a:avLst/>
          </a:prstGeom>
        </p:spPr>
      </p:pic>
      <p:pic>
        <p:nvPicPr>
          <p:cNvPr id="10" name="twow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" y="3690290"/>
            <a:ext cx="2034541" cy="114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471353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¿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pasa</a:t>
            </a:r>
            <a:r>
              <a:rPr lang="en-US" dirty="0"/>
              <a:t> con </a:t>
            </a:r>
            <a:r>
              <a:rPr lang="en-US" dirty="0" err="1"/>
              <a:t>meterle</a:t>
            </a:r>
            <a:r>
              <a:rPr lang="en-US" dirty="0"/>
              <a:t> </a:t>
            </a:r>
            <a:r>
              <a:rPr lang="en-US" dirty="0" err="1"/>
              <a:t>esteroides</a:t>
            </a:r>
            <a:r>
              <a:rPr lang="en-US" dirty="0"/>
              <a:t> a un HTML?</a:t>
            </a:r>
          </a:p>
        </p:txBody>
      </p:sp>
      <p:sp>
        <p:nvSpPr>
          <p:cNvPr id="2" name="Rectangle 1"/>
          <p:cNvSpPr/>
          <p:nvPr/>
        </p:nvSpPr>
        <p:spPr>
          <a:xfrm>
            <a:off x="675249" y="2088760"/>
            <a:ext cx="418513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 &lt;</a:t>
            </a:r>
            <a:r>
              <a:rPr lang="en-GB" sz="1200" dirty="0" err="1">
                <a:solidFill>
                  <a:schemeClr val="tx2">
                    <a:lumMod val="75000"/>
                  </a:schemeClr>
                </a:solidFill>
              </a:rPr>
              <a:t>tr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 ng-repeat="patient in </a:t>
            </a:r>
            <a:r>
              <a:rPr lang="en-GB" sz="1200" dirty="0" err="1">
                <a:solidFill>
                  <a:schemeClr val="tx2">
                    <a:lumMod val="75000"/>
                  </a:schemeClr>
                </a:solidFill>
              </a:rPr>
              <a:t>vm.patients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"&gt;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              &lt;td&gt;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&lt;a ng-</a:t>
            </a:r>
            <a:r>
              <a:rPr lang="en-GB" sz="1200" dirty="0" err="1">
                <a:solidFill>
                  <a:schemeClr val="tx2">
                    <a:lumMod val="75000"/>
                  </a:schemeClr>
                </a:solidFill>
              </a:rPr>
              <a:t>href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="#patient/{{patient.id}}"&gt;{{patient.name}}&lt;/a&gt;&lt;/td&gt;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              &lt;td&gt;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	{{</a:t>
            </a:r>
            <a:r>
              <a:rPr lang="en-GB" sz="1200" dirty="0" err="1">
                <a:solidFill>
                  <a:schemeClr val="tx2">
                    <a:lumMod val="75000"/>
                  </a:schemeClr>
                </a:solidFill>
              </a:rPr>
              <a:t>patient.cip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}}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	&lt;/td&gt;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              &lt;td&gt;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	{{</a:t>
            </a:r>
            <a:r>
              <a:rPr lang="en-GB" sz="1200" dirty="0" err="1">
                <a:solidFill>
                  <a:schemeClr val="tx2">
                    <a:lumMod val="75000"/>
                  </a:schemeClr>
                </a:solidFill>
              </a:rPr>
              <a:t>patient.hosp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}}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	&lt;/td&gt;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              &lt;td&gt;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	{{</a:t>
            </a:r>
            <a:r>
              <a:rPr lang="en-GB" sz="1200" dirty="0" err="1">
                <a:solidFill>
                  <a:schemeClr val="tx2">
                    <a:lumMod val="75000"/>
                  </a:schemeClr>
                </a:solidFill>
              </a:rPr>
              <a:t>patient.dni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}}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	&lt;/td&gt;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 &lt;/</a:t>
            </a:r>
            <a:r>
              <a:rPr lang="en-GB" sz="1200" dirty="0" err="1">
                <a:solidFill>
                  <a:schemeClr val="tx2">
                    <a:lumMod val="75000"/>
                  </a:schemeClr>
                </a:solidFill>
              </a:rPr>
              <a:t>tr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&gt;</a:t>
            </a:r>
          </a:p>
        </p:txBody>
      </p:sp>
      <p:sp>
        <p:nvSpPr>
          <p:cNvPr id="8" name="Rectangle 7"/>
          <p:cNvSpPr/>
          <p:nvPr/>
        </p:nvSpPr>
        <p:spPr>
          <a:xfrm>
            <a:off x="5029199" y="2093336"/>
            <a:ext cx="3648075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 Qué pasa si  me equivoco al teclear </a:t>
            </a:r>
            <a:r>
              <a:rPr lang="es-ES" dirty="0" err="1"/>
              <a:t>ng-repeat</a:t>
            </a:r>
            <a:r>
              <a:rPr lang="es-ES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29199" y="2958338"/>
            <a:ext cx="3648075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 Qué pasa si me equivoco con los </a:t>
            </a:r>
            <a:r>
              <a:rPr lang="es-ES" dirty="0" err="1"/>
              <a:t>bindings</a:t>
            </a:r>
            <a:r>
              <a:rPr lang="es-ES" dirty="0"/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29199" y="3857927"/>
            <a:ext cx="3648075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¿y si me equivoco con el HTML?</a:t>
            </a:r>
          </a:p>
        </p:txBody>
      </p:sp>
    </p:spTree>
    <p:extLst>
      <p:ext uri="{BB962C8B-B14F-4D97-AF65-F5344CB8AC3E}">
        <p14:creationId xmlns:p14="http://schemas.microsoft.com/office/powerpoint/2010/main" val="21006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JSX / TSX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" y="1471353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Montando</a:t>
            </a:r>
            <a:r>
              <a:rPr lang="en-US" dirty="0"/>
              <a:t> el HTML con </a:t>
            </a:r>
            <a:r>
              <a:rPr lang="en-US" dirty="0" err="1"/>
              <a:t>js</a:t>
            </a:r>
            <a:r>
              <a:rPr lang="en-US" dirty="0"/>
              <a:t>… </a:t>
            </a:r>
            <a:r>
              <a:rPr lang="en-US" dirty="0" err="1"/>
              <a:t>pero</a:t>
            </a:r>
            <a:r>
              <a:rPr lang="en-US" dirty="0"/>
              <a:t> con </a:t>
            </a:r>
            <a:r>
              <a:rPr lang="en-US" dirty="0" err="1"/>
              <a:t>truco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8640" y="1945801"/>
            <a:ext cx="3474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public render() {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      return (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        &lt;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tr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key={this.props.member.id}&gt;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	&lt;td&gt;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            &lt;span&gt;{this.props.member.id}&lt;/span&gt;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          &lt;/td&gt;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          &lt;td&gt;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            &lt;span&gt;{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this.props.member.login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}&lt;/span&gt;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          &lt;/td&gt;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        &lt;/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tr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&gt;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      );</a:t>
            </a:r>
          </a:p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 }</a:t>
            </a:r>
          </a:p>
        </p:txBody>
      </p:sp>
      <p:sp>
        <p:nvSpPr>
          <p:cNvPr id="4" name="Rectangle 3"/>
          <p:cNvSpPr/>
          <p:nvPr/>
        </p:nvSpPr>
        <p:spPr>
          <a:xfrm>
            <a:off x="4023360" y="194580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return (</a:t>
            </a:r>
          </a:p>
          <a:p>
            <a:r>
              <a:rPr lang="en-GB" sz="1000" dirty="0">
                <a:solidFill>
                  <a:srgbClr val="FF0000"/>
                </a:solidFill>
              </a:rPr>
              <a:t>  </a:t>
            </a:r>
            <a:r>
              <a:rPr lang="en-GB" sz="1000" dirty="0" err="1">
                <a:solidFill>
                  <a:srgbClr val="FF0000"/>
                </a:solidFill>
              </a:rPr>
              <a:t>React.createElement</a:t>
            </a:r>
            <a:endParaRPr lang="en-GB" sz="1000" dirty="0">
              <a:solidFill>
                <a:srgbClr val="FF0000"/>
              </a:solidFill>
            </a:endParaRPr>
          </a:p>
          <a:p>
            <a:r>
              <a:rPr lang="en-GB" sz="1000" dirty="0">
                <a:solidFill>
                  <a:srgbClr val="FF0000"/>
                </a:solidFill>
              </a:rPr>
              <a:t>    ("</a:t>
            </a:r>
            <a:r>
              <a:rPr lang="en-GB" sz="1000" dirty="0" err="1">
                <a:solidFill>
                  <a:srgbClr val="FF0000"/>
                </a:solidFill>
              </a:rPr>
              <a:t>tr</a:t>
            </a:r>
            <a:r>
              <a:rPr lang="en-GB" sz="1000" dirty="0">
                <a:solidFill>
                  <a:srgbClr val="FF0000"/>
                </a:solidFill>
              </a:rPr>
              <a:t>", {"key": this.props.member.id},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      </a:t>
            </a:r>
            <a:r>
              <a:rPr lang="en-GB" sz="1000" dirty="0" err="1">
                <a:solidFill>
                  <a:srgbClr val="FF0000"/>
                </a:solidFill>
              </a:rPr>
              <a:t>React.createElement</a:t>
            </a:r>
            <a:r>
              <a:rPr lang="en-GB" sz="1000" dirty="0">
                <a:solidFill>
                  <a:srgbClr val="FF0000"/>
                </a:solidFill>
              </a:rPr>
              <a:t>("td", null,</a:t>
            </a:r>
          </a:p>
          <a:p>
            <a:r>
              <a:rPr lang="en-GB" sz="1000" dirty="0">
                <a:solidFill>
                  <a:srgbClr val="FF0000"/>
                </a:solidFill>
              </a:rPr>
              <a:t>        </a:t>
            </a:r>
            <a:r>
              <a:rPr lang="en-GB" sz="1000" dirty="0" err="1">
                <a:solidFill>
                  <a:srgbClr val="FF0000"/>
                </a:solidFill>
              </a:rPr>
              <a:t>React.createElement</a:t>
            </a:r>
            <a:r>
              <a:rPr lang="en-GB" sz="1000" dirty="0">
                <a:solidFill>
                  <a:srgbClr val="FF0000"/>
                </a:solidFill>
              </a:rPr>
              <a:t>("span", null, this.props.member.id))</a:t>
            </a:r>
          </a:p>
          <a:p>
            <a:r>
              <a:rPr lang="en-GB" sz="1000" dirty="0">
                <a:solidFill>
                  <a:srgbClr val="FF0000"/>
                </a:solidFill>
              </a:rPr>
              <a:t>    , </a:t>
            </a:r>
            <a:r>
              <a:rPr lang="en-GB" sz="1000" dirty="0" err="1">
                <a:solidFill>
                  <a:srgbClr val="FF0000"/>
                </a:solidFill>
              </a:rPr>
              <a:t>React.createElement</a:t>
            </a:r>
            <a:r>
              <a:rPr lang="en-GB" sz="1000" dirty="0">
                <a:solidFill>
                  <a:srgbClr val="FF0000"/>
                </a:solidFill>
              </a:rPr>
              <a:t>("td", null,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        </a:t>
            </a:r>
            <a:r>
              <a:rPr lang="en-GB" sz="1000" dirty="0" err="1">
                <a:solidFill>
                  <a:srgbClr val="FF0000"/>
                </a:solidFill>
              </a:rPr>
              <a:t>React.createElement</a:t>
            </a:r>
            <a:r>
              <a:rPr lang="en-GB" sz="1000" dirty="0">
                <a:solidFill>
                  <a:srgbClr val="FF0000"/>
                </a:solidFill>
              </a:rPr>
              <a:t>("span", null, </a:t>
            </a:r>
            <a:r>
              <a:rPr lang="en-GB" sz="1000" dirty="0" err="1">
                <a:solidFill>
                  <a:srgbClr val="FF0000"/>
                </a:solidFill>
              </a:rPr>
              <a:t>this.props.member.login</a:t>
            </a:r>
            <a:r>
              <a:rPr lang="en-GB" sz="1000" dirty="0">
                <a:solidFill>
                  <a:srgbClr val="FF0000"/>
                </a:solidFill>
              </a:rPr>
              <a:t>))		</a:t>
            </a:r>
          </a:p>
          <a:p>
            <a:r>
              <a:rPr lang="en-GB" sz="1000" dirty="0">
                <a:solidFill>
                  <a:srgbClr val="FF0000"/>
                </a:solidFill>
              </a:rPr>
              <a:t>);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3045" y="4254125"/>
            <a:ext cx="8067823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Vamos a cambiar este “HTML” y ver que pasa…</a:t>
            </a:r>
          </a:p>
        </p:txBody>
      </p:sp>
    </p:spTree>
    <p:extLst>
      <p:ext uri="{BB962C8B-B14F-4D97-AF65-F5344CB8AC3E}">
        <p14:creationId xmlns:p14="http://schemas.microsoft.com/office/powerpoint/2010/main" val="89610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JSX / TSX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Jugando con un </a:t>
            </a:r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tsx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7705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React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" y="1471353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React se </a:t>
            </a:r>
            <a:r>
              <a:rPr lang="en-US" dirty="0" err="1"/>
              <a:t>centra</a:t>
            </a:r>
            <a:r>
              <a:rPr lang="en-US" dirty="0"/>
              <a:t> </a:t>
            </a:r>
            <a:r>
              <a:rPr lang="en-US" dirty="0" err="1"/>
              <a:t>en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23888" y="2363376"/>
            <a:ext cx="1055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/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0584" y="2363376"/>
            <a:ext cx="1055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/>
              <a:t>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3894" y="2363376"/>
            <a:ext cx="1055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/>
              <a:t>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73194" y="2482951"/>
            <a:ext cx="1012874" cy="1203864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</a:t>
            </a:r>
            <a:r>
              <a:rPr lang="es-ES_tradnl" sz="7200" spc="-300" dirty="0" err="1">
                <a:solidFill>
                  <a:schemeClr val="tx2">
                    <a:lumMod val="75000"/>
                  </a:schemeClr>
                </a:solidFill>
              </a:rPr>
              <a:t>Hello</a:t>
            </a:r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_tradnl" sz="7200" spc="-300" dirty="0" err="1">
                <a:solidFill>
                  <a:schemeClr val="tx2">
                    <a:lumMod val="75000"/>
                  </a:schemeClr>
                </a:solidFill>
              </a:rPr>
              <a:t>React</a:t>
            </a:r>
            <a:endParaRPr lang="es-ES_tradnl" sz="7200" spc="-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Creemos algo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248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React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" y="1471353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el resto…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3871" y="2212914"/>
            <a:ext cx="815340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Elegimos librerías que hagan bien su trabajo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3871" y="3077916"/>
            <a:ext cx="815340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¿Navegación? </a:t>
            </a:r>
            <a:r>
              <a:rPr lang="es-ES" dirty="0" err="1"/>
              <a:t>React-Router</a:t>
            </a:r>
            <a:endParaRPr lang="es-ES" dirty="0"/>
          </a:p>
        </p:txBody>
      </p:sp>
      <p:sp>
        <p:nvSpPr>
          <p:cNvPr id="13" name="Rectangle 12"/>
          <p:cNvSpPr/>
          <p:nvPr/>
        </p:nvSpPr>
        <p:spPr>
          <a:xfrm>
            <a:off x="523871" y="3977505"/>
            <a:ext cx="8153404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 Arquitectura de datos? Flux &gt;&gt; </a:t>
            </a:r>
            <a:r>
              <a:rPr lang="es-ES" dirty="0" err="1"/>
              <a:t>Redux</a:t>
            </a:r>
            <a:r>
              <a:rPr lang="es-ES" dirty="0"/>
              <a:t>, o </a:t>
            </a:r>
            <a:r>
              <a:rPr lang="es-ES" dirty="0" err="1"/>
              <a:t>Rxjs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086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Componente</a:t>
            </a:r>
          </a:p>
        </p:txBody>
      </p:sp>
    </p:spTree>
    <p:extLst>
      <p:ext uri="{BB962C8B-B14F-4D97-AF65-F5344CB8AC3E}">
        <p14:creationId xmlns:p14="http://schemas.microsoft.com/office/powerpoint/2010/main" val="4019954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Componentes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5674" y="1329397"/>
            <a:ext cx="81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 react </a:t>
            </a:r>
            <a:r>
              <a:rPr lang="en-GB" dirty="0" err="1"/>
              <a:t>creamos</a:t>
            </a:r>
            <a:r>
              <a:rPr lang="en-GB" dirty="0"/>
              <a:t> </a:t>
            </a:r>
            <a:r>
              <a:rPr lang="en-GB" dirty="0" err="1"/>
              <a:t>arboles</a:t>
            </a:r>
            <a:r>
              <a:rPr lang="en-GB" dirty="0"/>
              <a:t> de components, </a:t>
            </a:r>
            <a:r>
              <a:rPr lang="en-GB" dirty="0" err="1"/>
              <a:t>estos</a:t>
            </a:r>
            <a:r>
              <a:rPr lang="en-GB" dirty="0"/>
              <a:t> </a:t>
            </a:r>
            <a:r>
              <a:rPr lang="en-GB" dirty="0" err="1"/>
              <a:t>componentes</a:t>
            </a:r>
            <a:r>
              <a:rPr lang="en-GB" dirty="0"/>
              <a:t> </a:t>
            </a:r>
            <a:r>
              <a:rPr lang="en-GB" dirty="0" err="1"/>
              <a:t>pueden</a:t>
            </a:r>
            <a:r>
              <a:rPr lang="en-GB" dirty="0"/>
              <a:t> </a:t>
            </a:r>
            <a:r>
              <a:rPr lang="en-GB" dirty="0" err="1"/>
              <a:t>tener</a:t>
            </a:r>
            <a:r>
              <a:rPr lang="en-GB" dirty="0"/>
              <a:t> </a:t>
            </a:r>
            <a:r>
              <a:rPr lang="en-GB" dirty="0" err="1"/>
              <a:t>estado</a:t>
            </a:r>
            <a:r>
              <a:rPr lang="en-GB" dirty="0"/>
              <a:t> y </a:t>
            </a:r>
            <a:r>
              <a:rPr lang="en-GB" dirty="0" err="1"/>
              <a:t>propiedades</a:t>
            </a:r>
            <a:r>
              <a:rPr lang="en-GB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383280" y="2131255"/>
            <a:ext cx="2187526" cy="5556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Componente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09225" y="3109742"/>
            <a:ext cx="2187526" cy="5556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Componente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448886" y="3109742"/>
            <a:ext cx="2187526" cy="5556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Componente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203896" y="4141373"/>
            <a:ext cx="2187526" cy="5556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Componente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649330" y="4141373"/>
            <a:ext cx="2187526" cy="5556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Componente</a:t>
            </a:r>
            <a:endParaRPr lang="en-GB" dirty="0"/>
          </a:p>
        </p:txBody>
      </p:sp>
      <p:cxnSp>
        <p:nvCxnSpPr>
          <p:cNvPr id="11" name="Straight Connector 10"/>
          <p:cNvCxnSpPr>
            <a:stCxn id="4" idx="2"/>
            <a:endCxn id="6" idx="0"/>
          </p:cNvCxnSpPr>
          <p:nvPr/>
        </p:nvCxnSpPr>
        <p:spPr>
          <a:xfrm flipH="1">
            <a:off x="2802988" y="2686929"/>
            <a:ext cx="1674055" cy="4228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2"/>
            <a:endCxn id="7" idx="0"/>
          </p:cNvCxnSpPr>
          <p:nvPr/>
        </p:nvCxnSpPr>
        <p:spPr>
          <a:xfrm>
            <a:off x="4477043" y="2686929"/>
            <a:ext cx="2065606" cy="4228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2"/>
            <a:endCxn id="8" idx="0"/>
          </p:cNvCxnSpPr>
          <p:nvPr/>
        </p:nvCxnSpPr>
        <p:spPr>
          <a:xfrm flipH="1">
            <a:off x="5297659" y="3665416"/>
            <a:ext cx="1244990" cy="4759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2"/>
            <a:endCxn id="9" idx="0"/>
          </p:cNvCxnSpPr>
          <p:nvPr/>
        </p:nvCxnSpPr>
        <p:spPr>
          <a:xfrm>
            <a:off x="6542649" y="3665416"/>
            <a:ext cx="1200444" cy="4759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49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Componentes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Creando un componente hijo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53164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¿ Quiénes somos?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" y="1388225"/>
            <a:ext cx="3625932" cy="3631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46642" y="1388225"/>
            <a:ext cx="5064849" cy="781397"/>
          </a:xfrm>
          <a:prstGeom prst="rect">
            <a:avLst/>
          </a:prstGeom>
          <a:solidFill>
            <a:srgbClr val="C2D318"/>
          </a:solidFill>
          <a:ln>
            <a:solidFill>
              <a:srgbClr val="C2D3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Somos</a:t>
            </a:r>
            <a:r>
              <a:rPr lang="en-US" dirty="0"/>
              <a:t> un </a:t>
            </a:r>
            <a:r>
              <a:rPr lang="en-US" dirty="0" err="1"/>
              <a:t>equipo</a:t>
            </a:r>
            <a:r>
              <a:rPr lang="en-US" dirty="0"/>
              <a:t> de </a:t>
            </a:r>
            <a:r>
              <a:rPr lang="en-US" dirty="0" err="1"/>
              <a:t>desarrolladores</a:t>
            </a:r>
            <a:r>
              <a:rPr lang="en-US" dirty="0"/>
              <a:t> que </a:t>
            </a:r>
            <a:r>
              <a:rPr lang="en-US" dirty="0" err="1"/>
              <a:t>combinamos</a:t>
            </a:r>
            <a:r>
              <a:rPr lang="en-US" dirty="0"/>
              <a:t> </a:t>
            </a:r>
            <a:r>
              <a:rPr lang="en-US" dirty="0" err="1"/>
              <a:t>consultoría</a:t>
            </a:r>
            <a:r>
              <a:rPr lang="en-US" dirty="0"/>
              <a:t> y </a:t>
            </a:r>
            <a:r>
              <a:rPr lang="en-US" dirty="0" err="1"/>
              <a:t>formación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6642" y="2357697"/>
            <a:ext cx="5064849" cy="781397"/>
          </a:xfrm>
          <a:prstGeom prst="rect">
            <a:avLst/>
          </a:prstGeom>
          <a:solidFill>
            <a:srgbClr val="C2D318"/>
          </a:solidFill>
          <a:ln>
            <a:solidFill>
              <a:srgbClr val="C2D3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Ofrecemos</a:t>
            </a:r>
            <a:r>
              <a:rPr lang="en-US" dirty="0"/>
              <a:t> </a:t>
            </a:r>
            <a:r>
              <a:rPr lang="en-US" dirty="0" err="1"/>
              <a:t>formación</a:t>
            </a:r>
            <a:r>
              <a:rPr lang="en-US" dirty="0"/>
              <a:t> y </a:t>
            </a:r>
            <a:r>
              <a:rPr lang="en-US" dirty="0" err="1"/>
              <a:t>soporte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arranque</a:t>
            </a:r>
            <a:r>
              <a:rPr lang="en-US" dirty="0"/>
              <a:t> de </a:t>
            </a:r>
            <a:r>
              <a:rPr lang="en-US" dirty="0" err="1"/>
              <a:t>proyectos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46642" y="3327169"/>
            <a:ext cx="5064849" cy="781397"/>
          </a:xfrm>
          <a:prstGeom prst="rect">
            <a:avLst/>
          </a:prstGeom>
          <a:solidFill>
            <a:srgbClr val="C2D318"/>
          </a:solidFill>
          <a:ln>
            <a:solidFill>
              <a:srgbClr val="C2D3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viejos</a:t>
            </a:r>
            <a:r>
              <a:rPr lang="en-US" dirty="0"/>
              <a:t>, </a:t>
            </a:r>
            <a:r>
              <a:rPr lang="en-US" dirty="0" err="1"/>
              <a:t>venimos</a:t>
            </a:r>
            <a:r>
              <a:rPr lang="en-US" dirty="0"/>
              <a:t> de </a:t>
            </a:r>
            <a:r>
              <a:rPr lang="en-US" dirty="0" err="1"/>
              <a:t>iniciativas</a:t>
            </a:r>
            <a:r>
              <a:rPr lang="en-US" dirty="0"/>
              <a:t> tales </a:t>
            </a:r>
            <a:r>
              <a:rPr lang="en-US" dirty="0" err="1"/>
              <a:t>como</a:t>
            </a:r>
            <a:r>
              <a:rPr lang="en-US" dirty="0"/>
              <a:t>… </a:t>
            </a:r>
            <a:r>
              <a:rPr lang="en-US" dirty="0" err="1"/>
              <a:t>dotnetmania</a:t>
            </a:r>
            <a:r>
              <a:rPr lang="en-US" dirty="0"/>
              <a:t>, </a:t>
            </a:r>
            <a:r>
              <a:rPr lang="en-US" dirty="0" err="1"/>
              <a:t>netalia</a:t>
            </a:r>
            <a:r>
              <a:rPr lang="en-US" dirty="0"/>
              <a:t>, </a:t>
            </a:r>
            <a:r>
              <a:rPr lang="en-US" dirty="0" err="1"/>
              <a:t>silverlightshow</a:t>
            </a:r>
            <a:r>
              <a:rPr lang="en-US" dirty="0"/>
              <a:t>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16" y="4715753"/>
            <a:ext cx="317562" cy="317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36" y="4261025"/>
            <a:ext cx="354523" cy="354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80178" y="4272709"/>
            <a:ext cx="2249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formacion@lemoncode.net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80179" y="4724462"/>
            <a:ext cx="2116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@</a:t>
            </a:r>
            <a:r>
              <a:rPr lang="en-US" sz="1400" dirty="0" err="1"/>
              <a:t>Lemoncoders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27" y="4261025"/>
            <a:ext cx="328749" cy="3192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34131" y="4276641"/>
            <a:ext cx="2099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formacion.lemoncode.net</a:t>
            </a:r>
          </a:p>
        </p:txBody>
      </p:sp>
    </p:spTree>
    <p:extLst>
      <p:ext uri="{BB962C8B-B14F-4D97-AF65-F5344CB8AC3E}">
        <p14:creationId xmlns:p14="http://schemas.microsoft.com/office/powerpoint/2010/main" val="35019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Navegación</a:t>
            </a:r>
          </a:p>
        </p:txBody>
      </p:sp>
    </p:spTree>
    <p:extLst>
      <p:ext uri="{BB962C8B-B14F-4D97-AF65-F5344CB8AC3E}">
        <p14:creationId xmlns:p14="http://schemas.microsoft.com/office/powerpoint/2010/main" val="1165719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Navegación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React</a:t>
            </a:r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 </a:t>
            </a:r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Router</a:t>
            </a:r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 - básico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1968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Mostrar datos</a:t>
            </a:r>
          </a:p>
        </p:txBody>
      </p:sp>
    </p:spTree>
    <p:extLst>
      <p:ext uri="{BB962C8B-B14F-4D97-AF65-F5344CB8AC3E}">
        <p14:creationId xmlns:p14="http://schemas.microsoft.com/office/powerpoint/2010/main" val="4038148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Estado y propiedades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471" y="1519311"/>
            <a:ext cx="3974124" cy="604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Props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46320" y="1519312"/>
            <a:ext cx="3974124" cy="6049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13471" y="2124222"/>
            <a:ext cx="3974124" cy="27361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846320" y="2124223"/>
            <a:ext cx="3974124" cy="27361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9318" y="4193903"/>
            <a:ext cx="3622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Es</a:t>
            </a:r>
            <a:r>
              <a:rPr lang="en-GB" sz="1400" dirty="0"/>
              <a:t> </a:t>
            </a:r>
            <a:r>
              <a:rPr lang="en-GB" sz="1400" dirty="0" err="1"/>
              <a:t>decir</a:t>
            </a:r>
            <a:r>
              <a:rPr lang="en-GB" sz="1400" dirty="0"/>
              <a:t> </a:t>
            </a:r>
            <a:r>
              <a:rPr lang="en-GB" sz="1400" dirty="0" err="1"/>
              <a:t>los</a:t>
            </a:r>
            <a:r>
              <a:rPr lang="en-GB" sz="1400" dirty="0"/>
              <a:t> </a:t>
            </a:r>
            <a:r>
              <a:rPr lang="en-GB" sz="1400" dirty="0" err="1"/>
              <a:t>datos</a:t>
            </a:r>
            <a:r>
              <a:rPr lang="en-GB" sz="1400" dirty="0"/>
              <a:t> de las </a:t>
            </a:r>
            <a:r>
              <a:rPr lang="en-GB" sz="1400" dirty="0" err="1"/>
              <a:t>propiedades</a:t>
            </a:r>
            <a:r>
              <a:rPr lang="en-GB" sz="1400" dirty="0"/>
              <a:t> </a:t>
            </a:r>
            <a:r>
              <a:rPr lang="en-GB" sz="1400" dirty="0" err="1"/>
              <a:t>vienen</a:t>
            </a:r>
            <a:r>
              <a:rPr lang="en-GB" sz="1400" dirty="0"/>
              <a:t> de un control padre.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3570" y="3987196"/>
            <a:ext cx="3622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Normalmente</a:t>
            </a:r>
            <a:r>
              <a:rPr lang="en-GB" sz="1400" dirty="0"/>
              <a:t> solo </a:t>
            </a:r>
            <a:r>
              <a:rPr lang="en-GB" sz="1400" dirty="0" err="1"/>
              <a:t>los</a:t>
            </a:r>
            <a:r>
              <a:rPr lang="en-GB" sz="1400" dirty="0"/>
              <a:t> </a:t>
            </a:r>
            <a:r>
              <a:rPr lang="en-GB" sz="1400" dirty="0" err="1"/>
              <a:t>usamos</a:t>
            </a:r>
            <a:r>
              <a:rPr lang="en-GB" sz="1400" dirty="0"/>
              <a:t> </a:t>
            </a:r>
            <a:r>
              <a:rPr lang="en-GB" sz="1400" dirty="0" err="1"/>
              <a:t>en</a:t>
            </a:r>
            <a:r>
              <a:rPr lang="en-GB" sz="1400" dirty="0"/>
              <a:t> </a:t>
            </a:r>
            <a:r>
              <a:rPr lang="en-GB" sz="1400" dirty="0" err="1"/>
              <a:t>componentes</a:t>
            </a:r>
            <a:r>
              <a:rPr lang="en-GB" sz="1400" dirty="0"/>
              <a:t> de primer </a:t>
            </a:r>
            <a:r>
              <a:rPr lang="en-GB" sz="1400" dirty="0" err="1"/>
              <a:t>nivel</a:t>
            </a:r>
            <a:r>
              <a:rPr lang="en-GB" sz="1400" dirty="0"/>
              <a:t>, </a:t>
            </a:r>
            <a:r>
              <a:rPr lang="en-GB" sz="1400" dirty="0" err="1"/>
              <a:t>en</a:t>
            </a:r>
            <a:r>
              <a:rPr lang="en-GB" sz="1400" dirty="0"/>
              <a:t> </a:t>
            </a:r>
            <a:r>
              <a:rPr lang="en-GB" sz="1400" dirty="0" err="1"/>
              <a:t>los</a:t>
            </a:r>
            <a:r>
              <a:rPr lang="en-GB" sz="1400" dirty="0"/>
              <a:t> </a:t>
            </a:r>
            <a:r>
              <a:rPr lang="en-GB" sz="1400" dirty="0" err="1"/>
              <a:t>hijos</a:t>
            </a:r>
            <a:r>
              <a:rPr lang="en-GB" sz="1400" dirty="0"/>
              <a:t> </a:t>
            </a:r>
            <a:r>
              <a:rPr lang="en-GB" sz="1400" dirty="0" err="1"/>
              <a:t>pasamos</a:t>
            </a:r>
            <a:r>
              <a:rPr lang="en-GB" sz="1400" dirty="0"/>
              <a:t> </a:t>
            </a:r>
            <a:r>
              <a:rPr lang="en-GB" sz="1400" dirty="0" err="1"/>
              <a:t>los</a:t>
            </a:r>
            <a:r>
              <a:rPr lang="en-GB" sz="1400" dirty="0"/>
              <a:t> </a:t>
            </a:r>
            <a:r>
              <a:rPr lang="en-GB" sz="1400" dirty="0" err="1"/>
              <a:t>datos</a:t>
            </a:r>
            <a:r>
              <a:rPr lang="en-GB" sz="1400" dirty="0"/>
              <a:t> via props.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318" y="2227779"/>
            <a:ext cx="3622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Se </a:t>
            </a:r>
            <a:r>
              <a:rPr lang="en-GB" sz="1400" dirty="0" err="1"/>
              <a:t>parecen</a:t>
            </a:r>
            <a:r>
              <a:rPr lang="en-GB" sz="1400" dirty="0"/>
              <a:t> a </a:t>
            </a:r>
            <a:r>
              <a:rPr lang="en-GB" sz="1400" dirty="0" err="1"/>
              <a:t>los</a:t>
            </a:r>
            <a:r>
              <a:rPr lang="en-GB" sz="1400" dirty="0"/>
              <a:t> </a:t>
            </a:r>
            <a:r>
              <a:rPr lang="en-GB" sz="1400" dirty="0" err="1"/>
              <a:t>atributos</a:t>
            </a:r>
            <a:r>
              <a:rPr lang="en-GB" sz="1400" dirty="0"/>
              <a:t> HTML.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318" y="2678844"/>
            <a:ext cx="3622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Son </a:t>
            </a:r>
            <a:r>
              <a:rPr lang="en-GB" sz="1400" dirty="0" err="1"/>
              <a:t>inmutables</a:t>
            </a:r>
            <a:r>
              <a:rPr lang="en-GB" sz="1400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9318" y="3254780"/>
            <a:ext cx="3622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Ejemplo</a:t>
            </a:r>
            <a:r>
              <a:rPr lang="en-GB" sz="1400" dirty="0"/>
              <a:t>: </a:t>
            </a:r>
            <a:r>
              <a:rPr lang="en-GB" sz="1400" dirty="0" err="1"/>
              <a:t>lista</a:t>
            </a:r>
            <a:r>
              <a:rPr lang="en-GB" sz="1400" dirty="0"/>
              <a:t> de </a:t>
            </a:r>
            <a:r>
              <a:rPr lang="en-GB" sz="1400" dirty="0" err="1"/>
              <a:t>usuarios</a:t>
            </a:r>
            <a:r>
              <a:rPr lang="en-GB" sz="1400" dirty="0"/>
              <a:t>, control que </a:t>
            </a:r>
            <a:r>
              <a:rPr lang="en-GB" sz="1400" dirty="0" err="1"/>
              <a:t>pinta</a:t>
            </a:r>
            <a:r>
              <a:rPr lang="en-GB" sz="1400" dirty="0"/>
              <a:t> </a:t>
            </a:r>
            <a:r>
              <a:rPr lang="en-GB" sz="1400" dirty="0" err="1"/>
              <a:t>una</a:t>
            </a:r>
            <a:r>
              <a:rPr lang="en-GB" sz="1400" dirty="0"/>
              <a:t> fila </a:t>
            </a:r>
            <a:r>
              <a:rPr lang="en-GB" sz="1400" dirty="0" err="1"/>
              <a:t>usuario</a:t>
            </a:r>
            <a:r>
              <a:rPr lang="en-GB" sz="1400" dirty="0"/>
              <a:t> le </a:t>
            </a:r>
            <a:r>
              <a:rPr lang="en-GB" sz="1400" dirty="0" err="1"/>
              <a:t>pasamos</a:t>
            </a:r>
            <a:r>
              <a:rPr lang="en-GB" sz="1400" dirty="0"/>
              <a:t> </a:t>
            </a:r>
            <a:r>
              <a:rPr lang="en-GB" sz="1400" dirty="0" err="1"/>
              <a:t>como</a:t>
            </a:r>
            <a:r>
              <a:rPr lang="en-GB" sz="1400" dirty="0"/>
              <a:t> </a:t>
            </a:r>
            <a:r>
              <a:rPr lang="en-GB" sz="1400" dirty="0" err="1"/>
              <a:t>propiedad</a:t>
            </a:r>
            <a:r>
              <a:rPr lang="en-GB" sz="1400" dirty="0"/>
              <a:t> el </a:t>
            </a:r>
            <a:r>
              <a:rPr lang="en-GB" sz="1400" dirty="0" err="1"/>
              <a:t>usuario</a:t>
            </a:r>
            <a:r>
              <a:rPr lang="en-GB" sz="1400" dirty="0"/>
              <a:t> actual.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13570" y="2295657"/>
            <a:ext cx="3622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Son </a:t>
            </a:r>
            <a:r>
              <a:rPr lang="en-GB" sz="1400" dirty="0" err="1"/>
              <a:t>datos</a:t>
            </a:r>
            <a:r>
              <a:rPr lang="en-GB" sz="1400" dirty="0"/>
              <a:t> que </a:t>
            </a:r>
            <a:r>
              <a:rPr lang="en-GB" sz="1400" dirty="0" err="1"/>
              <a:t>pueden</a:t>
            </a:r>
            <a:r>
              <a:rPr lang="en-GB" sz="1400" dirty="0"/>
              <a:t> </a:t>
            </a:r>
            <a:r>
              <a:rPr lang="en-GB" sz="1400" dirty="0" err="1"/>
              <a:t>cambiar</a:t>
            </a:r>
            <a:r>
              <a:rPr lang="en-GB" sz="1400" dirty="0"/>
              <a:t> (</a:t>
            </a:r>
            <a:r>
              <a:rPr lang="en-GB" sz="1400" dirty="0" err="1"/>
              <a:t>mutables</a:t>
            </a:r>
            <a:r>
              <a:rPr lang="en-GB" sz="1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9600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4" grpId="0"/>
      <p:bldP spid="9" grpId="0"/>
      <p:bldP spid="10" grpId="0"/>
      <p:bldP spid="11" grpId="0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Flujo componentes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5674" y="1329397"/>
            <a:ext cx="817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Los </a:t>
            </a:r>
            <a:r>
              <a:rPr lang="en-GB" dirty="0" err="1"/>
              <a:t>componentes</a:t>
            </a:r>
            <a:r>
              <a:rPr lang="en-GB" dirty="0"/>
              <a:t> react </a:t>
            </a:r>
            <a:r>
              <a:rPr lang="en-GB" dirty="0" err="1"/>
              <a:t>tienen</a:t>
            </a:r>
            <a:r>
              <a:rPr lang="en-GB" dirty="0"/>
              <a:t> un “life cycle”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661181" y="1883720"/>
            <a:ext cx="3270740" cy="493721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ComponentWillMount</a:t>
            </a:r>
            <a:endParaRPr lang="es-ES" dirty="0"/>
          </a:p>
        </p:txBody>
      </p:sp>
      <p:sp>
        <p:nvSpPr>
          <p:cNvPr id="2" name="Rectangle 1"/>
          <p:cNvSpPr/>
          <p:nvPr/>
        </p:nvSpPr>
        <p:spPr>
          <a:xfrm>
            <a:off x="3931921" y="1890754"/>
            <a:ext cx="4704079" cy="486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61181" y="2541565"/>
            <a:ext cx="3270740" cy="493721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ComponentDidMount</a:t>
            </a:r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3931921" y="2548599"/>
            <a:ext cx="4704079" cy="486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016326" y="1906171"/>
            <a:ext cx="452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Se </a:t>
            </a:r>
            <a:r>
              <a:rPr lang="en-GB" sz="1200" dirty="0" err="1"/>
              <a:t>ejecuta</a:t>
            </a:r>
            <a:r>
              <a:rPr lang="en-GB" sz="1200" dirty="0"/>
              <a:t> </a:t>
            </a:r>
            <a:r>
              <a:rPr lang="en-GB" sz="1200" dirty="0" err="1"/>
              <a:t>justo</a:t>
            </a:r>
            <a:r>
              <a:rPr lang="en-GB" sz="1200" dirty="0"/>
              <a:t> antes del render </a:t>
            </a:r>
            <a:r>
              <a:rPr lang="en-GB" sz="1200" dirty="0" err="1"/>
              <a:t>inicial</a:t>
            </a:r>
            <a:r>
              <a:rPr lang="en-GB" sz="1200" dirty="0"/>
              <a:t> (</a:t>
            </a:r>
            <a:r>
              <a:rPr lang="en-GB" sz="1200" dirty="0" err="1"/>
              <a:t>buen</a:t>
            </a:r>
            <a:r>
              <a:rPr lang="en-GB" sz="1200" dirty="0"/>
              <a:t> </a:t>
            </a:r>
            <a:r>
              <a:rPr lang="en-GB" sz="1200" dirty="0" err="1"/>
              <a:t>sitio</a:t>
            </a:r>
            <a:r>
              <a:rPr lang="en-GB" sz="1200" dirty="0"/>
              <a:t> para </a:t>
            </a:r>
            <a:r>
              <a:rPr lang="en-GB" sz="1200" dirty="0" err="1"/>
              <a:t>poner</a:t>
            </a:r>
            <a:r>
              <a:rPr lang="en-GB" sz="1200" dirty="0"/>
              <a:t> la </a:t>
            </a:r>
            <a:r>
              <a:rPr lang="en-GB" sz="1200" dirty="0" err="1"/>
              <a:t>carga</a:t>
            </a:r>
            <a:r>
              <a:rPr lang="en-GB" sz="1200" dirty="0"/>
              <a:t> </a:t>
            </a:r>
            <a:r>
              <a:rPr lang="en-GB" sz="1200" dirty="0" err="1"/>
              <a:t>inicial</a:t>
            </a:r>
            <a:r>
              <a:rPr lang="en-GB" sz="1200" dirty="0"/>
              <a:t> del state).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2879" y="2557975"/>
            <a:ext cx="464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Se </a:t>
            </a:r>
            <a:r>
              <a:rPr lang="en-GB" sz="1200" dirty="0" err="1"/>
              <a:t>ejecuta</a:t>
            </a:r>
            <a:r>
              <a:rPr lang="en-GB" sz="1200" dirty="0"/>
              <a:t> </a:t>
            </a:r>
            <a:r>
              <a:rPr lang="en-GB" sz="1200" dirty="0" err="1"/>
              <a:t>justo</a:t>
            </a:r>
            <a:r>
              <a:rPr lang="en-GB" sz="1200" dirty="0"/>
              <a:t> </a:t>
            </a:r>
            <a:r>
              <a:rPr lang="en-GB" sz="1200" dirty="0" err="1"/>
              <a:t>despues</a:t>
            </a:r>
            <a:r>
              <a:rPr lang="en-GB" sz="1200" dirty="0"/>
              <a:t> de la </a:t>
            </a:r>
            <a:r>
              <a:rPr lang="en-GB" sz="1200" dirty="0" err="1"/>
              <a:t>primera</a:t>
            </a:r>
            <a:r>
              <a:rPr lang="en-GB" sz="1200" dirty="0"/>
              <a:t> </a:t>
            </a:r>
            <a:r>
              <a:rPr lang="en-GB" sz="1200" dirty="0" err="1"/>
              <a:t>renderización</a:t>
            </a:r>
            <a:r>
              <a:rPr lang="en-GB" sz="1200" dirty="0"/>
              <a:t> (</a:t>
            </a:r>
            <a:r>
              <a:rPr lang="en-GB" sz="1200" dirty="0" err="1"/>
              <a:t>buen</a:t>
            </a:r>
            <a:r>
              <a:rPr lang="en-GB" sz="1200" dirty="0"/>
              <a:t> </a:t>
            </a:r>
            <a:r>
              <a:rPr lang="en-GB" sz="1200" dirty="0" err="1"/>
              <a:t>sitio</a:t>
            </a:r>
            <a:r>
              <a:rPr lang="en-GB" sz="1200" dirty="0"/>
              <a:t> para accede al DOM, </a:t>
            </a:r>
            <a:r>
              <a:rPr lang="en-GB" sz="1200" dirty="0" err="1"/>
              <a:t>integrar</a:t>
            </a:r>
            <a:r>
              <a:rPr lang="en-GB" sz="1200" dirty="0"/>
              <a:t> </a:t>
            </a:r>
            <a:r>
              <a:rPr lang="en-GB" sz="1200" dirty="0" err="1"/>
              <a:t>otros</a:t>
            </a:r>
            <a:r>
              <a:rPr lang="en-GB" sz="1200" dirty="0"/>
              <a:t> frameworks, AJAX request…).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1181" y="3263705"/>
            <a:ext cx="211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(…)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23889" y="3279953"/>
            <a:ext cx="6210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http://busypeoples.github.io/post/react-component-lifecycle/</a:t>
            </a:r>
            <a:r>
              <a:rPr lang="en-GB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1181" y="4377396"/>
            <a:ext cx="3270740" cy="493721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ComponentWillUnmount</a:t>
            </a:r>
            <a:endParaRPr lang="es-ES" dirty="0"/>
          </a:p>
        </p:txBody>
      </p:sp>
      <p:sp>
        <p:nvSpPr>
          <p:cNvPr id="13" name="Rectangle 12"/>
          <p:cNvSpPr/>
          <p:nvPr/>
        </p:nvSpPr>
        <p:spPr>
          <a:xfrm>
            <a:off x="3931921" y="4384430"/>
            <a:ext cx="4704079" cy="486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992879" y="4393806"/>
            <a:ext cx="464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Cuando</a:t>
            </a:r>
            <a:r>
              <a:rPr lang="en-GB" sz="1200" dirty="0"/>
              <a:t> se </a:t>
            </a:r>
            <a:r>
              <a:rPr lang="en-GB" sz="1200" dirty="0" err="1"/>
              <a:t>va</a:t>
            </a:r>
            <a:r>
              <a:rPr lang="en-GB" sz="1200" dirty="0"/>
              <a:t> a </a:t>
            </a:r>
            <a:r>
              <a:rPr lang="en-GB" sz="1200" dirty="0" err="1"/>
              <a:t>eliminar</a:t>
            </a:r>
            <a:r>
              <a:rPr lang="en-GB" sz="1200" dirty="0"/>
              <a:t> </a:t>
            </a:r>
            <a:r>
              <a:rPr lang="en-GB" sz="1200" dirty="0" err="1"/>
              <a:t>nuestro</a:t>
            </a:r>
            <a:r>
              <a:rPr lang="en-GB" sz="1200" dirty="0"/>
              <a:t> </a:t>
            </a:r>
            <a:r>
              <a:rPr lang="en-GB" sz="1200" dirty="0" err="1"/>
              <a:t>componente</a:t>
            </a:r>
            <a:r>
              <a:rPr lang="en-GB" sz="1200" dirty="0"/>
              <a:t> del DOM se </a:t>
            </a:r>
            <a:r>
              <a:rPr lang="en-GB" sz="1200" dirty="0" err="1"/>
              <a:t>ejecuta</a:t>
            </a:r>
            <a:r>
              <a:rPr lang="en-GB" sz="1200" dirty="0"/>
              <a:t> </a:t>
            </a:r>
            <a:r>
              <a:rPr lang="en-GB" sz="1200" dirty="0" err="1"/>
              <a:t>este</a:t>
            </a:r>
            <a:r>
              <a:rPr lang="en-GB" sz="1200" dirty="0"/>
              <a:t> </a:t>
            </a:r>
            <a:r>
              <a:rPr lang="en-GB" sz="1200" dirty="0" err="1"/>
              <a:t>metodo</a:t>
            </a:r>
            <a:r>
              <a:rPr lang="en-GB" sz="1200" dirty="0"/>
              <a:t> (</a:t>
            </a:r>
            <a:r>
              <a:rPr lang="en-GB" sz="1200" dirty="0" err="1"/>
              <a:t>buen</a:t>
            </a:r>
            <a:r>
              <a:rPr lang="en-GB" sz="1200" dirty="0"/>
              <a:t> </a:t>
            </a:r>
            <a:r>
              <a:rPr lang="en-GB" sz="1200" dirty="0" err="1"/>
              <a:t>sitio</a:t>
            </a:r>
            <a:r>
              <a:rPr lang="en-GB" sz="1200" dirty="0"/>
              <a:t> para </a:t>
            </a:r>
            <a:r>
              <a:rPr lang="en-GB" sz="1200" dirty="0" err="1"/>
              <a:t>liberar</a:t>
            </a:r>
            <a:r>
              <a:rPr lang="en-GB" sz="1200" dirty="0"/>
              <a:t> </a:t>
            </a:r>
            <a:r>
              <a:rPr lang="en-GB" sz="1200" dirty="0" err="1"/>
              <a:t>recursos</a:t>
            </a:r>
            <a:r>
              <a:rPr lang="en-GB" sz="12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082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Datos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Mostrando una lista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323548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Presentación</a:t>
            </a:r>
          </a:p>
        </p:txBody>
      </p:sp>
    </p:spTree>
    <p:extLst>
      <p:ext uri="{BB962C8B-B14F-4D97-AF65-F5344CB8AC3E}">
        <p14:creationId xmlns:p14="http://schemas.microsoft.com/office/powerpoint/2010/main" val="1427185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Componente presentación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5674" y="1329397"/>
            <a:ext cx="817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Aquí</a:t>
            </a:r>
            <a:r>
              <a:rPr lang="en-GB" dirty="0"/>
              <a:t> </a:t>
            </a:r>
            <a:r>
              <a:rPr lang="en-GB" dirty="0" err="1"/>
              <a:t>vemos</a:t>
            </a:r>
            <a:r>
              <a:rPr lang="en-GB" dirty="0"/>
              <a:t> </a:t>
            </a:r>
            <a:r>
              <a:rPr lang="en-GB" dirty="0" err="1"/>
              <a:t>estado</a:t>
            </a:r>
            <a:r>
              <a:rPr lang="en-GB" dirty="0"/>
              <a:t> y </a:t>
            </a:r>
            <a:r>
              <a:rPr lang="en-GB" dirty="0" err="1"/>
              <a:t>propiedades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acción</a:t>
            </a:r>
            <a:r>
              <a:rPr lang="en-GB" dirty="0"/>
              <a:t>: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67685" y="2142978"/>
            <a:ext cx="2855742" cy="7244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MembersPage</a:t>
            </a:r>
            <a:endParaRPr lang="en-GB" dirty="0"/>
          </a:p>
        </p:txBody>
      </p:sp>
      <p:sp>
        <p:nvSpPr>
          <p:cNvPr id="16" name="Rounded Rectangle 15"/>
          <p:cNvSpPr/>
          <p:nvPr/>
        </p:nvSpPr>
        <p:spPr>
          <a:xfrm>
            <a:off x="3467685" y="3936608"/>
            <a:ext cx="2855742" cy="7244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MemberRow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766689" y="2110154"/>
            <a:ext cx="1878037" cy="7737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State: Member</a:t>
            </a:r>
          </a:p>
        </p:txBody>
      </p:sp>
      <p:cxnSp>
        <p:nvCxnSpPr>
          <p:cNvPr id="19" name="Straight Arrow Connector 18"/>
          <p:cNvCxnSpPr>
            <a:stCxn id="17" idx="3"/>
            <a:endCxn id="15" idx="1"/>
          </p:cNvCxnSpPr>
          <p:nvPr/>
        </p:nvCxnSpPr>
        <p:spPr>
          <a:xfrm>
            <a:off x="2644726" y="2497016"/>
            <a:ext cx="822959" cy="8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251939" y="3015174"/>
            <a:ext cx="1878037" cy="77372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Prop: Member</a:t>
            </a:r>
          </a:p>
        </p:txBody>
      </p:sp>
      <p:cxnSp>
        <p:nvCxnSpPr>
          <p:cNvPr id="22" name="Straight Arrow Connector 21"/>
          <p:cNvCxnSpPr>
            <a:endCxn id="16" idx="0"/>
          </p:cNvCxnSpPr>
          <p:nvPr/>
        </p:nvCxnSpPr>
        <p:spPr>
          <a:xfrm>
            <a:off x="4895556" y="2867464"/>
            <a:ext cx="0" cy="106914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59146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Presentación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Creamos un componente de presentación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3578107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Llamadas </a:t>
            </a:r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ajax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674" y="1329397"/>
            <a:ext cx="817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Realizamos</a:t>
            </a:r>
            <a:r>
              <a:rPr lang="en-GB" dirty="0"/>
              <a:t> la </a:t>
            </a:r>
            <a:r>
              <a:rPr lang="en-GB" dirty="0" err="1"/>
              <a:t>carga</a:t>
            </a:r>
            <a:r>
              <a:rPr lang="en-GB" dirty="0"/>
              <a:t> de </a:t>
            </a:r>
            <a:r>
              <a:rPr lang="en-GB" dirty="0" err="1"/>
              <a:t>datos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github</a:t>
            </a:r>
            <a:r>
              <a:rPr lang="en-GB" dirty="0"/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801858" y="2574388"/>
            <a:ext cx="2553287" cy="7666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MemberAPI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731434" y="2572044"/>
            <a:ext cx="3744351" cy="7666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membersPage.componentDidMount</a:t>
            </a:r>
            <a:endParaRPr lang="en-GB" dirty="0"/>
          </a:p>
        </p:txBody>
      </p:sp>
      <p:cxnSp>
        <p:nvCxnSpPr>
          <p:cNvPr id="6" name="Straight Arrow Connector 5"/>
          <p:cNvCxnSpPr>
            <a:stCxn id="2" idx="3"/>
            <a:endCxn id="11" idx="1"/>
          </p:cNvCxnSpPr>
          <p:nvPr/>
        </p:nvCxnSpPr>
        <p:spPr>
          <a:xfrm flipV="1">
            <a:off x="3355145" y="2955389"/>
            <a:ext cx="1376289" cy="2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5145" y="2342274"/>
            <a:ext cx="143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Promise</a:t>
            </a:r>
          </a:p>
        </p:txBody>
      </p:sp>
      <p:cxnSp>
        <p:nvCxnSpPr>
          <p:cNvPr id="9" name="Straight Arrow Connector 8"/>
          <p:cNvCxnSpPr>
            <a:stCxn id="2" idx="2"/>
          </p:cNvCxnSpPr>
          <p:nvPr/>
        </p:nvCxnSpPr>
        <p:spPr>
          <a:xfrm flipH="1">
            <a:off x="1280160" y="3341077"/>
            <a:ext cx="798342" cy="9355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loud 9"/>
          <p:cNvSpPr/>
          <p:nvPr/>
        </p:nvSpPr>
        <p:spPr>
          <a:xfrm>
            <a:off x="1167616" y="3573191"/>
            <a:ext cx="914400" cy="464234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44" y="4294207"/>
            <a:ext cx="732540" cy="7192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5495" y="4086665"/>
            <a:ext cx="135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ajax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44261" y="3432517"/>
            <a:ext cx="1185204" cy="372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$Q</a:t>
            </a:r>
          </a:p>
        </p:txBody>
      </p:sp>
    </p:spTree>
    <p:extLst>
      <p:ext uri="{BB962C8B-B14F-4D97-AF65-F5344CB8AC3E}">
        <p14:creationId xmlns:p14="http://schemas.microsoft.com/office/powerpoint/2010/main" val="278675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Estado actual </a:t>
            </a:r>
          </a:p>
        </p:txBody>
      </p:sp>
    </p:spTree>
    <p:extLst>
      <p:ext uri="{BB962C8B-B14F-4D97-AF65-F5344CB8AC3E}">
        <p14:creationId xmlns:p14="http://schemas.microsoft.com/office/powerpoint/2010/main" val="36020785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</a:t>
            </a:r>
            <a:r>
              <a:rPr lang="es-ES_tradnl" sz="7200" spc="-300" dirty="0" err="1">
                <a:solidFill>
                  <a:schemeClr val="tx2">
                    <a:lumMod val="75000"/>
                  </a:schemeClr>
                </a:solidFill>
              </a:rPr>
              <a:t>ajax</a:t>
            </a:r>
            <a:endParaRPr lang="es-ES_tradnl" sz="7200" spc="-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Tirando contra la API de </a:t>
            </a:r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github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6454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formulario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Formulario y validaciones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17459712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Intro</a:t>
            </a:r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_tradnl" sz="72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Redux</a:t>
            </a:r>
            <a:endParaRPr lang="es-ES_tradnl" sz="72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102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Intro</a:t>
            </a:r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Redux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4572" y="1273123"/>
            <a:ext cx="837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Redux </a:t>
            </a:r>
            <a:r>
              <a:rPr lang="en-GB" dirty="0" err="1"/>
              <a:t>es</a:t>
            </a:r>
            <a:r>
              <a:rPr lang="en-GB" dirty="0"/>
              <a:t> un </a:t>
            </a:r>
            <a:r>
              <a:rPr lang="en-GB" dirty="0" err="1"/>
              <a:t>contenedor</a:t>
            </a:r>
            <a:r>
              <a:rPr lang="en-GB" dirty="0"/>
              <a:t> de </a:t>
            </a:r>
            <a:r>
              <a:rPr lang="en-GB" dirty="0" err="1"/>
              <a:t>estado</a:t>
            </a:r>
            <a:r>
              <a:rPr lang="en-GB" dirty="0"/>
              <a:t> para </a:t>
            </a:r>
            <a:r>
              <a:rPr lang="en-GB" dirty="0" err="1"/>
              <a:t>aplicaciones</a:t>
            </a:r>
            <a:r>
              <a:rPr lang="en-GB" dirty="0"/>
              <a:t> </a:t>
            </a:r>
            <a:r>
              <a:rPr lang="en-GB" dirty="0" err="1"/>
              <a:t>javascript</a:t>
            </a:r>
            <a:r>
              <a:rPr lang="en-GB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23871" y="1699440"/>
            <a:ext cx="8153404" cy="712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Nos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aplicaciones</a:t>
            </a:r>
            <a:r>
              <a:rPr lang="en-US" dirty="0"/>
              <a:t> que </a:t>
            </a:r>
            <a:r>
              <a:rPr lang="en-US" dirty="0" err="1"/>
              <a:t>tengan</a:t>
            </a:r>
            <a:r>
              <a:rPr lang="en-US" dirty="0"/>
              <a:t> un </a:t>
            </a:r>
            <a:r>
              <a:rPr lang="en-US" dirty="0" err="1"/>
              <a:t>comportamiento</a:t>
            </a:r>
            <a:r>
              <a:rPr lang="en-US" dirty="0"/>
              <a:t> </a:t>
            </a:r>
            <a:r>
              <a:rPr lang="en-US" dirty="0" err="1"/>
              <a:t>consistente</a:t>
            </a:r>
            <a:r>
              <a:rPr lang="en-US" dirty="0"/>
              <a:t>.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523871" y="2564442"/>
            <a:ext cx="8153404" cy="712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ejecutar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entornos</a:t>
            </a:r>
            <a:r>
              <a:rPr lang="en-US" dirty="0"/>
              <a:t> (</a:t>
            </a:r>
            <a:r>
              <a:rPr lang="en-US" dirty="0" err="1"/>
              <a:t>cliente</a:t>
            </a:r>
            <a:r>
              <a:rPr lang="en-US" dirty="0"/>
              <a:t>, </a:t>
            </a:r>
            <a:r>
              <a:rPr lang="en-US" dirty="0" err="1"/>
              <a:t>servidor</a:t>
            </a:r>
            <a:r>
              <a:rPr lang="en-US" dirty="0"/>
              <a:t>, </a:t>
            </a:r>
            <a:r>
              <a:rPr lang="en-US" dirty="0" err="1"/>
              <a:t>nativo</a:t>
            </a:r>
            <a:r>
              <a:rPr lang="en-US" dirty="0"/>
              <a:t>), y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librerías</a:t>
            </a:r>
            <a:r>
              <a:rPr lang="en-US" dirty="0"/>
              <a:t> (</a:t>
            </a:r>
            <a:r>
              <a:rPr lang="en-US" dirty="0" err="1"/>
              <a:t>angularjs</a:t>
            </a:r>
            <a:r>
              <a:rPr lang="en-US" dirty="0"/>
              <a:t>, react…)</a:t>
            </a:r>
            <a:endParaRPr lang="es-ES" dirty="0"/>
          </a:p>
        </p:txBody>
      </p:sp>
      <p:sp>
        <p:nvSpPr>
          <p:cNvPr id="10" name="Rectangle 9"/>
          <p:cNvSpPr/>
          <p:nvPr/>
        </p:nvSpPr>
        <p:spPr>
          <a:xfrm>
            <a:off x="523871" y="3464031"/>
            <a:ext cx="8153404" cy="712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fácil</a:t>
            </a:r>
            <a:r>
              <a:rPr lang="en-US" dirty="0"/>
              <a:t> de </a:t>
            </a:r>
            <a:r>
              <a:rPr lang="en-US" dirty="0" err="1"/>
              <a:t>añadirle</a:t>
            </a:r>
            <a:r>
              <a:rPr lang="en-US" dirty="0"/>
              <a:t> </a:t>
            </a:r>
            <a:r>
              <a:rPr lang="en-US" dirty="0" err="1"/>
              <a:t>pruebas</a:t>
            </a:r>
            <a:r>
              <a:rPr lang="en-US" dirty="0"/>
              <a:t> </a:t>
            </a:r>
            <a:r>
              <a:rPr lang="en-US" dirty="0" err="1"/>
              <a:t>unitarias</a:t>
            </a:r>
            <a:endParaRPr lang="es-ES" dirty="0"/>
          </a:p>
        </p:txBody>
      </p:sp>
      <p:sp>
        <p:nvSpPr>
          <p:cNvPr id="11" name="Rectangle 10"/>
          <p:cNvSpPr/>
          <p:nvPr/>
        </p:nvSpPr>
        <p:spPr>
          <a:xfrm>
            <a:off x="523871" y="4358334"/>
            <a:ext cx="8153404" cy="712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Sólo</a:t>
            </a:r>
            <a:r>
              <a:rPr lang="en-US" dirty="0"/>
              <a:t> </a:t>
            </a:r>
            <a:r>
              <a:rPr lang="en-US" dirty="0" err="1"/>
              <a:t>pesa</a:t>
            </a:r>
            <a:r>
              <a:rPr lang="en-US" dirty="0"/>
              <a:t> 2Kb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946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Esquema </a:t>
            </a:r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Redux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3192" y="2402376"/>
            <a:ext cx="1465808" cy="1055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Container</a:t>
            </a:r>
          </a:p>
          <a:p>
            <a:pPr algn="ctr"/>
            <a:r>
              <a:rPr lang="en-US" dirty="0"/>
              <a:t>Component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5926964" y="3915294"/>
            <a:ext cx="1379921" cy="9282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Reducers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58823" y="2400458"/>
            <a:ext cx="1411768" cy="698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Validations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220877" y="4059381"/>
            <a:ext cx="324057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220877" y="4860174"/>
            <a:ext cx="325997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4479167" y="4264429"/>
            <a:ext cx="982288" cy="41563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350022" y="4254730"/>
            <a:ext cx="982288" cy="41563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20877" y="4264429"/>
            <a:ext cx="982288" cy="41563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590493" y="2113667"/>
            <a:ext cx="2884504" cy="1374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29440" y="1733653"/>
            <a:ext cx="202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Props - Action</a:t>
            </a:r>
          </a:p>
        </p:txBody>
      </p:sp>
      <p:cxnSp>
        <p:nvCxnSpPr>
          <p:cNvPr id="25" name="Elbow Connector 24"/>
          <p:cNvCxnSpPr>
            <a:stCxn id="16" idx="1"/>
            <a:endCxn id="2" idx="2"/>
          </p:cNvCxnSpPr>
          <p:nvPr/>
        </p:nvCxnSpPr>
        <p:spPr>
          <a:xfrm rot="10800000" flipH="1">
            <a:off x="2220876" y="3458093"/>
            <a:ext cx="865219" cy="1014154"/>
          </a:xfrm>
          <a:prstGeom prst="bentConnector4">
            <a:avLst>
              <a:gd name="adj1" fmla="val -26421"/>
              <a:gd name="adj2" fmla="val 60246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6372" y="3839088"/>
            <a:ext cx="1871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State (</a:t>
            </a:r>
            <a:r>
              <a:rPr lang="en-US" i="1" dirty="0" err="1"/>
              <a:t>readonly</a:t>
            </a:r>
            <a:r>
              <a:rPr lang="en-US" i="1" dirty="0"/>
              <a:t>)</a:t>
            </a:r>
          </a:p>
          <a:p>
            <a:pPr algn="ctr"/>
            <a:r>
              <a:rPr lang="en-US" i="1" dirty="0"/>
              <a:t>Updates + render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74997" y="1903614"/>
            <a:ext cx="1302338" cy="105571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Actions</a:t>
            </a:r>
          </a:p>
        </p:txBody>
      </p:sp>
      <p:sp>
        <p:nvSpPr>
          <p:cNvPr id="48" name="Cloud 47"/>
          <p:cNvSpPr/>
          <p:nvPr/>
        </p:nvSpPr>
        <p:spPr>
          <a:xfrm>
            <a:off x="6497775" y="1766130"/>
            <a:ext cx="653931" cy="515389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Magnetic Disk 48"/>
          <p:cNvSpPr/>
          <p:nvPr/>
        </p:nvSpPr>
        <p:spPr>
          <a:xfrm>
            <a:off x="7373381" y="1766130"/>
            <a:ext cx="554190" cy="471110"/>
          </a:xfrm>
          <a:prstGeom prst="flowChartMagneticDisk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5961613" y="1766769"/>
            <a:ext cx="536162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961613" y="2240010"/>
            <a:ext cx="536162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35" idx="2"/>
            <a:endCxn id="8" idx="0"/>
          </p:cNvCxnSpPr>
          <p:nvPr/>
        </p:nvCxnSpPr>
        <p:spPr>
          <a:xfrm rot="16200000" flipH="1">
            <a:off x="5393564" y="2691932"/>
            <a:ext cx="955963" cy="1490759"/>
          </a:xfrm>
          <a:prstGeom prst="bentConnector3">
            <a:avLst>
              <a:gd name="adj1" fmla="val 50001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893419" y="3391062"/>
            <a:ext cx="121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Update State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H="1">
            <a:off x="5577828" y="4485419"/>
            <a:ext cx="315888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1"/>
          </p:cNvCxnSpPr>
          <p:nvPr/>
        </p:nvCxnSpPr>
        <p:spPr>
          <a:xfrm flipH="1">
            <a:off x="5926964" y="2749876"/>
            <a:ext cx="1431859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27470" y="1903613"/>
            <a:ext cx="1465808" cy="1055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Presentation</a:t>
            </a:r>
          </a:p>
          <a:p>
            <a:pPr algn="ctr"/>
            <a:r>
              <a:rPr lang="en-US" dirty="0"/>
              <a:t>Component</a:t>
            </a:r>
          </a:p>
        </p:txBody>
      </p:sp>
      <p:cxnSp>
        <p:nvCxnSpPr>
          <p:cNvPr id="40" name="Straight Arrow Connector 39"/>
          <p:cNvCxnSpPr>
            <a:stCxn id="2" idx="1"/>
          </p:cNvCxnSpPr>
          <p:nvPr/>
        </p:nvCxnSpPr>
        <p:spPr>
          <a:xfrm flipH="1">
            <a:off x="1590493" y="2930235"/>
            <a:ext cx="762699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531282" y="3042798"/>
            <a:ext cx="82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Props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577431" y="3281648"/>
            <a:ext cx="121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Dispatch Action</a:t>
            </a:r>
          </a:p>
        </p:txBody>
      </p:sp>
    </p:spTree>
    <p:extLst>
      <p:ext uri="{BB962C8B-B14F-4D97-AF65-F5344CB8AC3E}">
        <p14:creationId xmlns:p14="http://schemas.microsoft.com/office/powerpoint/2010/main" val="7622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7" grpId="0" animBg="1"/>
      <p:bldP spid="15" grpId="0" animBg="1"/>
      <p:bldP spid="16" grpId="0" animBg="1"/>
      <p:bldP spid="21" grpId="0"/>
      <p:bldP spid="26" grpId="0"/>
      <p:bldP spid="35" grpId="0" animBg="1"/>
      <p:bldP spid="48" grpId="0" animBg="1"/>
      <p:bldP spid="49" grpId="0" animBg="1"/>
      <p:bldP spid="73" grpId="0"/>
      <p:bldP spid="36" grpId="0" animBg="1"/>
      <p:bldP spid="44" grpId="0"/>
      <p:bldP spid="5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State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3871" y="1495458"/>
            <a:ext cx="8153404" cy="712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Tenemos</a:t>
            </a:r>
            <a:r>
              <a:rPr lang="en-US" dirty="0"/>
              <a:t> que </a:t>
            </a:r>
            <a:r>
              <a:rPr lang="en-US" dirty="0" err="1"/>
              <a:t>pensar</a:t>
            </a:r>
            <a:r>
              <a:rPr lang="en-US" dirty="0"/>
              <a:t> del Estado que le </a:t>
            </a:r>
            <a:r>
              <a:rPr lang="en-US" dirty="0" err="1"/>
              <a:t>llega</a:t>
            </a:r>
            <a:r>
              <a:rPr lang="en-US" dirty="0"/>
              <a:t> a un component de React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de un </a:t>
            </a:r>
            <a:r>
              <a:rPr lang="en-US" dirty="0" err="1"/>
              <a:t>fotograma</a:t>
            </a:r>
            <a:r>
              <a:rPr lang="en-US" dirty="0"/>
              <a:t> de un </a:t>
            </a:r>
            <a:r>
              <a:rPr lang="en-US" dirty="0" err="1"/>
              <a:t>videojuego</a:t>
            </a:r>
            <a:r>
              <a:rPr lang="en-US" dirty="0"/>
              <a:t> se </a:t>
            </a:r>
            <a:r>
              <a:rPr lang="en-US" dirty="0" err="1"/>
              <a:t>tratase</a:t>
            </a:r>
            <a:r>
              <a:rPr lang="en-US" dirty="0"/>
              <a:t>.</a:t>
            </a:r>
            <a:endParaRPr lang="es-ES" dirty="0"/>
          </a:p>
        </p:txBody>
      </p:sp>
      <p:sp>
        <p:nvSpPr>
          <p:cNvPr id="8" name="Rectangle 7"/>
          <p:cNvSpPr/>
          <p:nvPr/>
        </p:nvSpPr>
        <p:spPr>
          <a:xfrm>
            <a:off x="523871" y="2360460"/>
            <a:ext cx="8153404" cy="712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 </a:t>
            </a:r>
            <a:r>
              <a:rPr lang="en-US" dirty="0" err="1"/>
              <a:t>fotograma</a:t>
            </a:r>
            <a:r>
              <a:rPr lang="en-US" dirty="0"/>
              <a:t> actual no se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modificar</a:t>
            </a:r>
            <a:r>
              <a:rPr lang="en-US" dirty="0"/>
              <a:t>, </a:t>
            </a:r>
            <a:r>
              <a:rPr lang="en-US" dirty="0" err="1"/>
              <a:t>puedo</a:t>
            </a:r>
            <a:r>
              <a:rPr lang="en-US" dirty="0"/>
              <a:t> </a:t>
            </a:r>
            <a:r>
              <a:rPr lang="en-US" dirty="0" err="1"/>
              <a:t>enviar</a:t>
            </a:r>
            <a:r>
              <a:rPr lang="en-US" dirty="0"/>
              <a:t> </a:t>
            </a:r>
            <a:r>
              <a:rPr lang="en-US" dirty="0" err="1"/>
              <a:t>mensajes</a:t>
            </a:r>
            <a:r>
              <a:rPr lang="en-US" dirty="0"/>
              <a:t> para </a:t>
            </a:r>
            <a:r>
              <a:rPr lang="en-US" dirty="0" err="1"/>
              <a:t>configurar</a:t>
            </a:r>
            <a:r>
              <a:rPr lang="en-US" dirty="0"/>
              <a:t> el </a:t>
            </a:r>
            <a:r>
              <a:rPr lang="en-US" dirty="0" err="1"/>
              <a:t>siguiente</a:t>
            </a:r>
            <a:r>
              <a:rPr lang="en-US" dirty="0"/>
              <a:t>.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523871" y="3260049"/>
            <a:ext cx="8153404" cy="7126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decir</a:t>
            </a:r>
            <a:r>
              <a:rPr lang="en-US" dirty="0"/>
              <a:t> el </a:t>
            </a:r>
            <a:r>
              <a:rPr lang="en-US" dirty="0" err="1"/>
              <a:t>estado</a:t>
            </a:r>
            <a:r>
              <a:rPr lang="en-US" dirty="0"/>
              <a:t> actual que </a:t>
            </a:r>
            <a:r>
              <a:rPr lang="en-US" dirty="0" err="1"/>
              <a:t>llega</a:t>
            </a:r>
            <a:r>
              <a:rPr lang="en-US" dirty="0"/>
              <a:t> al </a:t>
            </a:r>
            <a:r>
              <a:rPr lang="en-US" dirty="0" err="1"/>
              <a:t>componente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de solo </a:t>
            </a:r>
            <a:r>
              <a:rPr lang="en-US" dirty="0" err="1"/>
              <a:t>lectura</a:t>
            </a:r>
            <a:r>
              <a:rPr lang="en-US" dirty="0"/>
              <a:t> / </a:t>
            </a:r>
            <a:r>
              <a:rPr lang="en-US" dirty="0" err="1"/>
              <a:t>inmutable</a:t>
            </a:r>
            <a:r>
              <a:rPr lang="en-US" dirty="0"/>
              <a:t> / </a:t>
            </a:r>
            <a:r>
              <a:rPr lang="en-US" dirty="0" err="1"/>
              <a:t>desconectado</a:t>
            </a:r>
            <a:r>
              <a:rPr lang="en-US" dirty="0"/>
              <a:t>, a la </a:t>
            </a:r>
            <a:r>
              <a:rPr lang="en-US" dirty="0" err="1"/>
              <a:t>siguiente</a:t>
            </a:r>
            <a:r>
              <a:rPr lang="en-US" dirty="0"/>
              <a:t> </a:t>
            </a:r>
            <a:r>
              <a:rPr lang="en-US" dirty="0" err="1"/>
              <a:t>modificación</a:t>
            </a:r>
            <a:r>
              <a:rPr lang="en-US" dirty="0"/>
              <a:t> le </a:t>
            </a:r>
            <a:r>
              <a:rPr lang="en-US" dirty="0" err="1"/>
              <a:t>llegara</a:t>
            </a:r>
            <a:r>
              <a:rPr lang="en-US" dirty="0"/>
              <a:t> un </a:t>
            </a:r>
            <a:r>
              <a:rPr lang="en-US" dirty="0" err="1"/>
              <a:t>nuevo</a:t>
            </a:r>
            <a:r>
              <a:rPr lang="en-US" dirty="0"/>
              <a:t> </a:t>
            </a:r>
            <a:r>
              <a:rPr lang="en-US" dirty="0" err="1"/>
              <a:t>estado</a:t>
            </a:r>
            <a:r>
              <a:rPr lang="en-US" dirty="0"/>
              <a:t>.</a:t>
            </a:r>
            <a:endParaRPr lang="es-ES" dirty="0"/>
          </a:p>
        </p:txBody>
      </p:sp>
      <p:sp>
        <p:nvSpPr>
          <p:cNvPr id="10" name="Rectangle 9"/>
          <p:cNvSpPr/>
          <p:nvPr/>
        </p:nvSpPr>
        <p:spPr>
          <a:xfrm>
            <a:off x="523871" y="4154352"/>
            <a:ext cx="8153404" cy="7126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¿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hacemos</a:t>
            </a:r>
            <a:r>
              <a:rPr lang="en-US" dirty="0"/>
              <a:t>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eficiente</a:t>
            </a:r>
            <a:r>
              <a:rPr lang="en-US" dirty="0"/>
              <a:t>…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eficiente</a:t>
            </a:r>
            <a:r>
              <a:rPr lang="en-US" dirty="0"/>
              <a:t> ? </a:t>
            </a:r>
            <a:r>
              <a:rPr lang="en-US" dirty="0" err="1"/>
              <a:t>Direcciones</a:t>
            </a:r>
            <a:r>
              <a:rPr lang="en-US" dirty="0"/>
              <a:t> de </a:t>
            </a:r>
            <a:r>
              <a:rPr lang="en-US" dirty="0" err="1"/>
              <a:t>memoria</a:t>
            </a:r>
            <a:r>
              <a:rPr lang="en-US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335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State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633537"/>
            <a:ext cx="1933575" cy="2505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624012"/>
            <a:ext cx="194310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862" y="1633537"/>
            <a:ext cx="1990725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050" y="1190625"/>
            <a:ext cx="2733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{</a:t>
            </a:r>
            <a:r>
              <a:rPr lang="en-US" sz="1600" dirty="0" err="1"/>
              <a:t>fondo</a:t>
            </a:r>
            <a:r>
              <a:rPr lang="en-US" sz="1600" dirty="0"/>
              <a:t>: </a:t>
            </a:r>
            <a:r>
              <a:rPr lang="en-US" sz="1600" dirty="0" err="1"/>
              <a:t>gris</a:t>
            </a:r>
            <a:r>
              <a:rPr lang="en-US" sz="1600" dirty="0"/>
              <a:t>, </a:t>
            </a:r>
            <a:r>
              <a:rPr lang="en-US" sz="1600" dirty="0" err="1"/>
              <a:t>estado</a:t>
            </a:r>
            <a:r>
              <a:rPr lang="en-US" sz="1600" dirty="0"/>
              <a:t>: </a:t>
            </a:r>
            <a:r>
              <a:rPr lang="en-US" sz="1600" dirty="0" err="1"/>
              <a:t>encogido</a:t>
            </a:r>
            <a:r>
              <a:rPr lang="en-US" sz="1600" dirty="0"/>
              <a:t>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3725" y="1190625"/>
            <a:ext cx="2733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{</a:t>
            </a:r>
            <a:r>
              <a:rPr lang="en-US" sz="1600" dirty="0" err="1"/>
              <a:t>fondo</a:t>
            </a:r>
            <a:r>
              <a:rPr lang="en-US" sz="1600" dirty="0"/>
              <a:t>: </a:t>
            </a:r>
            <a:r>
              <a:rPr lang="en-US" sz="1600" dirty="0" err="1"/>
              <a:t>gris</a:t>
            </a:r>
            <a:r>
              <a:rPr lang="en-US" sz="1600" dirty="0"/>
              <a:t>, </a:t>
            </a:r>
            <a:r>
              <a:rPr lang="en-US" sz="1600" dirty="0" err="1">
                <a:solidFill>
                  <a:srgbClr val="FF0000"/>
                </a:solidFill>
              </a:rPr>
              <a:t>estado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en-US" sz="1600" dirty="0" err="1">
                <a:solidFill>
                  <a:srgbClr val="FF0000"/>
                </a:solidFill>
              </a:rPr>
              <a:t>estirando</a:t>
            </a:r>
            <a:r>
              <a:rPr lang="en-US" sz="1600" dirty="0"/>
              <a:t>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48386" y="1173748"/>
            <a:ext cx="2733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{</a:t>
            </a:r>
            <a:r>
              <a:rPr lang="en-US" sz="1600" dirty="0" err="1"/>
              <a:t>fondo</a:t>
            </a:r>
            <a:r>
              <a:rPr lang="en-US" sz="1600" dirty="0"/>
              <a:t>: </a:t>
            </a:r>
            <a:r>
              <a:rPr lang="en-US" sz="1600" dirty="0" err="1"/>
              <a:t>gris</a:t>
            </a:r>
            <a:r>
              <a:rPr lang="en-US" sz="1600" dirty="0"/>
              <a:t>, </a:t>
            </a:r>
            <a:r>
              <a:rPr lang="en-US" sz="1600" dirty="0" err="1">
                <a:solidFill>
                  <a:srgbClr val="FF0000"/>
                </a:solidFill>
              </a:rPr>
              <a:t>estado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en-US" sz="1600" dirty="0" err="1">
                <a:solidFill>
                  <a:srgbClr val="FF0000"/>
                </a:solidFill>
              </a:rPr>
              <a:t>estirado</a:t>
            </a:r>
            <a:r>
              <a:rPr lang="en-US" sz="1600" dirty="0"/>
              <a:t>}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84" y="4152900"/>
            <a:ext cx="502241" cy="502241"/>
          </a:xfrm>
          <a:prstGeom prst="rect">
            <a:avLst/>
          </a:prstGeom>
        </p:spPr>
      </p:pic>
      <p:cxnSp>
        <p:nvCxnSpPr>
          <p:cNvPr id="15" name="Elbow Connector 14"/>
          <p:cNvCxnSpPr>
            <a:endCxn id="13" idx="1"/>
          </p:cNvCxnSpPr>
          <p:nvPr/>
        </p:nvCxnSpPr>
        <p:spPr>
          <a:xfrm rot="16200000" flipH="1">
            <a:off x="2102200" y="3722336"/>
            <a:ext cx="303509" cy="105985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13" idx="3"/>
          </p:cNvCxnSpPr>
          <p:nvPr/>
        </p:nvCxnSpPr>
        <p:spPr>
          <a:xfrm flipV="1">
            <a:off x="3286125" y="4100512"/>
            <a:ext cx="1114425" cy="30350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83683" y="4499271"/>
            <a:ext cx="155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Reducer </a:t>
            </a:r>
            <a:r>
              <a:rPr lang="en-US" sz="1200" dirty="0" err="1"/>
              <a:t>calcula</a:t>
            </a:r>
            <a:r>
              <a:rPr lang="en-US" sz="1200" dirty="0"/>
              <a:t> </a:t>
            </a:r>
            <a:r>
              <a:rPr lang="en-US" sz="1200" dirty="0" err="1"/>
              <a:t>siguiente</a:t>
            </a:r>
            <a:r>
              <a:rPr lang="en-US" sz="1200" dirty="0"/>
              <a:t> </a:t>
            </a:r>
            <a:r>
              <a:rPr lang="en-US" sz="1200" dirty="0" err="1"/>
              <a:t>estado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282360" y="4503129"/>
            <a:ext cx="160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 </a:t>
            </a:r>
            <a:r>
              <a:rPr lang="en-US" sz="1200" dirty="0" err="1"/>
              <a:t>lanza</a:t>
            </a:r>
            <a:r>
              <a:rPr lang="en-US" sz="1200" dirty="0"/>
              <a:t> render del </a:t>
            </a:r>
            <a:r>
              <a:rPr lang="en-US" sz="1200" dirty="0" err="1"/>
              <a:t>componente</a:t>
            </a:r>
            <a:endParaRPr lang="en-US" sz="12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6" y="4143969"/>
            <a:ext cx="502241" cy="502241"/>
          </a:xfrm>
          <a:prstGeom prst="rect">
            <a:avLst/>
          </a:prstGeom>
        </p:spPr>
      </p:pic>
      <p:cxnSp>
        <p:nvCxnSpPr>
          <p:cNvPr id="25" name="Elbow Connector 24"/>
          <p:cNvCxnSpPr>
            <a:endCxn id="24" idx="1"/>
          </p:cNvCxnSpPr>
          <p:nvPr/>
        </p:nvCxnSpPr>
        <p:spPr>
          <a:xfrm rot="16200000" flipH="1">
            <a:off x="5519092" y="3713405"/>
            <a:ext cx="303509" cy="105985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24" idx="3"/>
          </p:cNvCxnSpPr>
          <p:nvPr/>
        </p:nvCxnSpPr>
        <p:spPr>
          <a:xfrm flipV="1">
            <a:off x="6703017" y="4091581"/>
            <a:ext cx="1114425" cy="30350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00575" y="4490340"/>
            <a:ext cx="155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Reducer </a:t>
            </a:r>
            <a:r>
              <a:rPr lang="en-US" sz="1200" dirty="0" err="1"/>
              <a:t>calcula</a:t>
            </a:r>
            <a:r>
              <a:rPr lang="en-US" sz="1200" dirty="0"/>
              <a:t> </a:t>
            </a:r>
            <a:r>
              <a:rPr lang="en-US" sz="1200" dirty="0" err="1"/>
              <a:t>siguiente</a:t>
            </a:r>
            <a:r>
              <a:rPr lang="en-US" sz="1200" dirty="0"/>
              <a:t> </a:t>
            </a:r>
            <a:r>
              <a:rPr lang="en-US" sz="1200" dirty="0" err="1"/>
              <a:t>estado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699252" y="4494198"/>
            <a:ext cx="160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 </a:t>
            </a:r>
            <a:r>
              <a:rPr lang="en-US" sz="1200" dirty="0" err="1"/>
              <a:t>lanza</a:t>
            </a:r>
            <a:r>
              <a:rPr lang="en-US" sz="1200" dirty="0"/>
              <a:t> render del </a:t>
            </a:r>
            <a:r>
              <a:rPr lang="en-US" sz="1200" dirty="0" err="1"/>
              <a:t>componente</a:t>
            </a:r>
            <a:endParaRPr lang="en-US" sz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828675" y="1719679"/>
            <a:ext cx="1771649" cy="1004471"/>
          </a:xfrm>
          <a:prstGeom prst="roundRect">
            <a:avLst/>
          </a:prstGeom>
          <a:solidFill>
            <a:srgbClr val="FFFFCC"/>
          </a:solidFill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63300"/>
                </a:solidFill>
              </a:rPr>
              <a:t>Si </a:t>
            </a:r>
            <a:r>
              <a:rPr lang="en-US" sz="1400" dirty="0" err="1">
                <a:solidFill>
                  <a:srgbClr val="663300"/>
                </a:solidFill>
              </a:rPr>
              <a:t>hacemos</a:t>
            </a:r>
            <a:r>
              <a:rPr lang="en-US" sz="1400" dirty="0">
                <a:solidFill>
                  <a:srgbClr val="663300"/>
                </a:solidFill>
              </a:rPr>
              <a:t> </a:t>
            </a:r>
            <a:r>
              <a:rPr lang="en-US" sz="1400" dirty="0" err="1">
                <a:solidFill>
                  <a:srgbClr val="663300"/>
                </a:solidFill>
              </a:rPr>
              <a:t>una</a:t>
            </a:r>
            <a:r>
              <a:rPr lang="en-US" sz="1400" dirty="0">
                <a:solidFill>
                  <a:srgbClr val="663300"/>
                </a:solidFill>
              </a:rPr>
              <a:t> </a:t>
            </a:r>
            <a:r>
              <a:rPr lang="en-US" sz="1400" dirty="0" err="1">
                <a:solidFill>
                  <a:srgbClr val="663300"/>
                </a:solidFill>
              </a:rPr>
              <a:t>modificación</a:t>
            </a:r>
            <a:r>
              <a:rPr lang="en-US" sz="1400" dirty="0">
                <a:solidFill>
                  <a:srgbClr val="663300"/>
                </a:solidFill>
              </a:rPr>
              <a:t> </a:t>
            </a:r>
            <a:r>
              <a:rPr lang="en-US" sz="1400" dirty="0" err="1">
                <a:solidFill>
                  <a:srgbClr val="663300"/>
                </a:solidFill>
              </a:rPr>
              <a:t>directamente</a:t>
            </a:r>
            <a:r>
              <a:rPr lang="en-US" sz="1400" dirty="0">
                <a:solidFill>
                  <a:srgbClr val="663300"/>
                </a:solidFill>
              </a:rPr>
              <a:t> </a:t>
            </a:r>
            <a:r>
              <a:rPr lang="en-US" sz="1400" dirty="0" err="1">
                <a:solidFill>
                  <a:srgbClr val="663300"/>
                </a:solidFill>
              </a:rPr>
              <a:t>en</a:t>
            </a:r>
            <a:r>
              <a:rPr lang="en-US" sz="1400" dirty="0">
                <a:solidFill>
                  <a:srgbClr val="663300"/>
                </a:solidFill>
              </a:rPr>
              <a:t> el </a:t>
            </a:r>
            <a:r>
              <a:rPr lang="en-US" sz="1400" dirty="0" err="1">
                <a:solidFill>
                  <a:srgbClr val="663300"/>
                </a:solidFill>
              </a:rPr>
              <a:t>fotograma</a:t>
            </a:r>
            <a:r>
              <a:rPr lang="en-US" sz="1400" dirty="0">
                <a:solidFill>
                  <a:srgbClr val="663300"/>
                </a:solidFill>
              </a:rPr>
              <a:t> se </a:t>
            </a:r>
            <a:r>
              <a:rPr lang="en-US" sz="1400" dirty="0" err="1">
                <a:solidFill>
                  <a:srgbClr val="663300"/>
                </a:solidFill>
              </a:rPr>
              <a:t>pierde</a:t>
            </a:r>
            <a:r>
              <a:rPr lang="en-US" sz="1400" dirty="0">
                <a:solidFill>
                  <a:srgbClr val="6633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04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22" grpId="0"/>
      <p:bldP spid="23" grpId="0"/>
      <p:bldP spid="27" grpId="0"/>
      <p:bldP spid="28" grpId="0"/>
      <p:bldP spid="2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Render</a:t>
            </a:r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Optimizado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2614612"/>
            <a:ext cx="1933575" cy="2505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605087"/>
            <a:ext cx="194310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862" y="2614612"/>
            <a:ext cx="1990725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050" y="2171700"/>
            <a:ext cx="2733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{</a:t>
            </a:r>
            <a:r>
              <a:rPr lang="en-US" sz="1600" dirty="0" err="1"/>
              <a:t>fondo</a:t>
            </a:r>
            <a:r>
              <a:rPr lang="en-US" sz="1600" dirty="0"/>
              <a:t>: </a:t>
            </a:r>
            <a:r>
              <a:rPr lang="en-US" sz="1600" dirty="0" err="1"/>
              <a:t>gris</a:t>
            </a:r>
            <a:r>
              <a:rPr lang="en-US" sz="1600" dirty="0"/>
              <a:t>, </a:t>
            </a:r>
            <a:r>
              <a:rPr lang="en-US" sz="1600" dirty="0" err="1"/>
              <a:t>estado</a:t>
            </a:r>
            <a:r>
              <a:rPr lang="en-US" sz="1600" dirty="0"/>
              <a:t>: </a:t>
            </a:r>
            <a:r>
              <a:rPr lang="en-US" sz="1600" dirty="0" err="1"/>
              <a:t>encogido</a:t>
            </a:r>
            <a:r>
              <a:rPr lang="en-US" sz="1600" dirty="0"/>
              <a:t>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3725" y="2171700"/>
            <a:ext cx="2733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{</a:t>
            </a:r>
            <a:r>
              <a:rPr lang="en-US" sz="1600" dirty="0" err="1"/>
              <a:t>fondo</a:t>
            </a:r>
            <a:r>
              <a:rPr lang="en-US" sz="1600" dirty="0"/>
              <a:t>: </a:t>
            </a:r>
            <a:r>
              <a:rPr lang="en-US" sz="1600" dirty="0" err="1"/>
              <a:t>gris</a:t>
            </a:r>
            <a:r>
              <a:rPr lang="en-US" sz="1600" dirty="0"/>
              <a:t>, </a:t>
            </a:r>
            <a:r>
              <a:rPr lang="en-US" sz="1600" dirty="0" err="1">
                <a:solidFill>
                  <a:srgbClr val="FF0000"/>
                </a:solidFill>
              </a:rPr>
              <a:t>estado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en-US" sz="1600" dirty="0" err="1">
                <a:solidFill>
                  <a:srgbClr val="FF0000"/>
                </a:solidFill>
              </a:rPr>
              <a:t>estirando</a:t>
            </a:r>
            <a:r>
              <a:rPr lang="en-US" sz="1600" dirty="0"/>
              <a:t>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48386" y="2154823"/>
            <a:ext cx="2733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{</a:t>
            </a:r>
            <a:r>
              <a:rPr lang="en-US" sz="1600" dirty="0" err="1"/>
              <a:t>fondo</a:t>
            </a:r>
            <a:r>
              <a:rPr lang="en-US" sz="1600" dirty="0"/>
              <a:t>: </a:t>
            </a:r>
            <a:r>
              <a:rPr lang="en-US" sz="1600" dirty="0" err="1"/>
              <a:t>gris</a:t>
            </a:r>
            <a:r>
              <a:rPr lang="en-US" sz="1600" dirty="0"/>
              <a:t>, </a:t>
            </a:r>
            <a:r>
              <a:rPr lang="en-US" sz="1600" dirty="0" err="1">
                <a:solidFill>
                  <a:srgbClr val="FF0000"/>
                </a:solidFill>
              </a:rPr>
              <a:t>estado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en-US" sz="1600" dirty="0" err="1">
                <a:solidFill>
                  <a:srgbClr val="FF0000"/>
                </a:solidFill>
              </a:rPr>
              <a:t>estirado</a:t>
            </a:r>
            <a:r>
              <a:rPr lang="en-US" sz="1600" dirty="0"/>
              <a:t>}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4825" y="1704975"/>
            <a:ext cx="942975" cy="2762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0xD00A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976312" y="1981200"/>
            <a:ext cx="1" cy="2762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728787" y="1700212"/>
            <a:ext cx="942975" cy="2762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0xD03A</a:t>
            </a:r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 flipH="1">
            <a:off x="2200274" y="1976437"/>
            <a:ext cx="1" cy="2762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3343275" y="1700212"/>
            <a:ext cx="942975" cy="2762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0xD00A</a:t>
            </a:r>
          </a:p>
        </p:txBody>
      </p:sp>
      <p:cxnSp>
        <p:nvCxnSpPr>
          <p:cNvPr id="33" name="Straight Arrow Connector 32"/>
          <p:cNvCxnSpPr>
            <a:stCxn id="32" idx="2"/>
          </p:cNvCxnSpPr>
          <p:nvPr/>
        </p:nvCxnSpPr>
        <p:spPr>
          <a:xfrm flipH="1">
            <a:off x="3814762" y="1976437"/>
            <a:ext cx="1" cy="2762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567237" y="1695449"/>
            <a:ext cx="942975" cy="2762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0xB03F</a:t>
            </a: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5038724" y="1971674"/>
            <a:ext cx="1" cy="27622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36" name="Rounded Rectangle 35"/>
          <p:cNvSpPr/>
          <p:nvPr/>
        </p:nvSpPr>
        <p:spPr>
          <a:xfrm>
            <a:off x="6267447" y="1654759"/>
            <a:ext cx="942975" cy="2762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0xD00A</a:t>
            </a:r>
          </a:p>
        </p:txBody>
      </p:sp>
      <p:cxnSp>
        <p:nvCxnSpPr>
          <p:cNvPr id="37" name="Straight Arrow Connector 36"/>
          <p:cNvCxnSpPr>
            <a:stCxn id="36" idx="2"/>
          </p:cNvCxnSpPr>
          <p:nvPr/>
        </p:nvCxnSpPr>
        <p:spPr>
          <a:xfrm flipH="1">
            <a:off x="6738934" y="1930984"/>
            <a:ext cx="1" cy="2762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491409" y="1649996"/>
            <a:ext cx="942975" cy="2762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0xE021</a:t>
            </a:r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 flipH="1">
            <a:off x="7962896" y="1926221"/>
            <a:ext cx="1" cy="2762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40" name="Rounded Rectangle 39"/>
          <p:cNvSpPr/>
          <p:nvPr/>
        </p:nvSpPr>
        <p:spPr>
          <a:xfrm>
            <a:off x="3267076" y="1181100"/>
            <a:ext cx="2343149" cy="414336"/>
          </a:xfrm>
          <a:prstGeom prst="roundRect">
            <a:avLst/>
          </a:prstGeom>
          <a:solidFill>
            <a:srgbClr val="FFFFCC"/>
          </a:solidFill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rgbClr val="663300"/>
                </a:solidFill>
              </a:rPr>
              <a:t>Fondo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gris</a:t>
            </a:r>
            <a:r>
              <a:rPr lang="en-US" sz="1100" dirty="0">
                <a:solidFill>
                  <a:srgbClr val="663300"/>
                </a:solidFill>
              </a:rPr>
              <a:t> se </a:t>
            </a:r>
            <a:r>
              <a:rPr lang="en-US" sz="1100" dirty="0" err="1">
                <a:solidFill>
                  <a:srgbClr val="663300"/>
                </a:solidFill>
              </a:rPr>
              <a:t>queda</a:t>
            </a:r>
            <a:r>
              <a:rPr lang="en-US" sz="1100" dirty="0">
                <a:solidFill>
                  <a:srgbClr val="663300"/>
                </a:solidFill>
              </a:rPr>
              <a:t> solo </a:t>
            </a:r>
            <a:r>
              <a:rPr lang="en-US" sz="1100" dirty="0" err="1">
                <a:solidFill>
                  <a:srgbClr val="663300"/>
                </a:solidFill>
              </a:rPr>
              <a:t>redibujo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figura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estirando</a:t>
            </a:r>
            <a:endParaRPr lang="en-US" sz="1100" dirty="0">
              <a:solidFill>
                <a:srgbClr val="663300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186486" y="1175043"/>
            <a:ext cx="2343149" cy="414336"/>
          </a:xfrm>
          <a:prstGeom prst="roundRect">
            <a:avLst/>
          </a:prstGeom>
          <a:solidFill>
            <a:srgbClr val="FFFFCC"/>
          </a:solidFill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rgbClr val="663300"/>
                </a:solidFill>
              </a:rPr>
              <a:t>Fondo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gris</a:t>
            </a:r>
            <a:r>
              <a:rPr lang="en-US" sz="1100" dirty="0">
                <a:solidFill>
                  <a:srgbClr val="663300"/>
                </a:solidFill>
              </a:rPr>
              <a:t> se </a:t>
            </a:r>
            <a:r>
              <a:rPr lang="en-US" sz="1100" dirty="0" err="1">
                <a:solidFill>
                  <a:srgbClr val="663300"/>
                </a:solidFill>
              </a:rPr>
              <a:t>queda</a:t>
            </a:r>
            <a:r>
              <a:rPr lang="en-US" sz="1100" dirty="0">
                <a:solidFill>
                  <a:srgbClr val="663300"/>
                </a:solidFill>
              </a:rPr>
              <a:t> solo </a:t>
            </a:r>
            <a:r>
              <a:rPr lang="en-US" sz="1100" dirty="0" err="1">
                <a:solidFill>
                  <a:srgbClr val="663300"/>
                </a:solidFill>
              </a:rPr>
              <a:t>redibujo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figura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estirando</a:t>
            </a:r>
            <a:endParaRPr lang="en-US" sz="11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</a:t>
            </a:r>
            <a:r>
              <a:rPr lang="es-ES_tradnl" sz="7200" spc="-300" dirty="0" err="1">
                <a:solidFill>
                  <a:schemeClr val="tx2">
                    <a:lumMod val="75000"/>
                  </a:schemeClr>
                </a:solidFill>
              </a:rPr>
              <a:t>Redux</a:t>
            </a:r>
            <a:endParaRPr lang="es-ES_tradnl" sz="7200" spc="-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Redux</a:t>
            </a:r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 </a:t>
            </a:r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members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1490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Redux-Thunk</a:t>
            </a:r>
            <a:endParaRPr lang="es-ES_tradnl" sz="72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80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Front </a:t>
            </a:r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end</a:t>
            </a:r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572" y="1200150"/>
            <a:ext cx="84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Mucho se </a:t>
            </a:r>
            <a:r>
              <a:rPr lang="en-GB" dirty="0" err="1"/>
              <a:t>quejan</a:t>
            </a:r>
            <a:r>
              <a:rPr lang="en-GB" dirty="0"/>
              <a:t> de que el </a:t>
            </a:r>
            <a:r>
              <a:rPr lang="en-GB" dirty="0" err="1"/>
              <a:t>desarrollo</a:t>
            </a:r>
            <a:r>
              <a:rPr lang="en-GB" dirty="0"/>
              <a:t> de </a:t>
            </a:r>
            <a:r>
              <a:rPr lang="en-GB" dirty="0" err="1"/>
              <a:t>aplicaciones</a:t>
            </a:r>
            <a:r>
              <a:rPr lang="en-GB" dirty="0"/>
              <a:t> web se ha </a:t>
            </a:r>
            <a:r>
              <a:rPr lang="en-GB" dirty="0" err="1"/>
              <a:t>vuelto</a:t>
            </a:r>
            <a:r>
              <a:rPr lang="en-GB" dirty="0"/>
              <a:t>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complejo</a:t>
            </a:r>
            <a:r>
              <a:rPr lang="en-GB" dirty="0"/>
              <a:t>… ¡ </a:t>
            </a:r>
            <a:r>
              <a:rPr lang="en-GB" dirty="0" err="1"/>
              <a:t>pero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antes lo </a:t>
            </a:r>
            <a:r>
              <a:rPr lang="en-GB" dirty="0" err="1"/>
              <a:t>hacía</a:t>
            </a:r>
            <a:r>
              <a:rPr lang="en-GB" dirty="0"/>
              <a:t> </a:t>
            </a:r>
            <a:r>
              <a:rPr lang="en-GB" dirty="0" err="1"/>
              <a:t>todo</a:t>
            </a:r>
            <a:r>
              <a:rPr lang="en-GB" dirty="0"/>
              <a:t> con </a:t>
            </a:r>
            <a:r>
              <a:rPr lang="en-GB" dirty="0" err="1"/>
              <a:t>php</a:t>
            </a:r>
            <a:r>
              <a:rPr lang="en-GB" dirty="0"/>
              <a:t> y no </a:t>
            </a:r>
            <a:r>
              <a:rPr lang="en-GB" dirty="0" err="1"/>
              <a:t>pasaba</a:t>
            </a:r>
            <a:r>
              <a:rPr lang="en-GB" dirty="0"/>
              <a:t> nada!</a:t>
            </a:r>
          </a:p>
        </p:txBody>
      </p:sp>
      <p:sp>
        <p:nvSpPr>
          <p:cNvPr id="3" name="Rectangle 2"/>
          <p:cNvSpPr/>
          <p:nvPr/>
        </p:nvSpPr>
        <p:spPr>
          <a:xfrm>
            <a:off x="484952" y="4773316"/>
            <a:ext cx="858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hlinkClick r:id="rId2"/>
              </a:rPr>
              <a:t>https://www.flickr.com/photos/rneches</a:t>
            </a:r>
            <a:r>
              <a:rPr lang="en-GB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67" y="2607172"/>
            <a:ext cx="1432520" cy="2005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0" y="2508696"/>
            <a:ext cx="1645404" cy="109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42" y="2508696"/>
            <a:ext cx="1645405" cy="1090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41" y="3780503"/>
            <a:ext cx="1634156" cy="1082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7440" y="3784784"/>
            <a:ext cx="1652954" cy="1095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7474" y="2530658"/>
            <a:ext cx="1968488" cy="23494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5459" y="1920240"/>
            <a:ext cx="161427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200" dirty="0"/>
              <a:t>Que </a:t>
            </a:r>
            <a:r>
              <a:rPr lang="en-GB" sz="1200" dirty="0" err="1"/>
              <a:t>nos</a:t>
            </a:r>
            <a:r>
              <a:rPr lang="en-GB" sz="1200" dirty="0"/>
              <a:t> </a:t>
            </a:r>
            <a:r>
              <a:rPr lang="en-GB" sz="1200" dirty="0" err="1"/>
              <a:t>pedían</a:t>
            </a:r>
            <a:r>
              <a:rPr lang="en-GB" sz="1200" dirty="0"/>
              <a:t> antes…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77440" y="1925747"/>
            <a:ext cx="625856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200" dirty="0"/>
              <a:t>Que </a:t>
            </a:r>
            <a:r>
              <a:rPr lang="en-GB" sz="1200" dirty="0" err="1"/>
              <a:t>nos</a:t>
            </a:r>
            <a:r>
              <a:rPr lang="en-GB" sz="1200" dirty="0"/>
              <a:t> </a:t>
            </a:r>
            <a:r>
              <a:rPr lang="en-GB" sz="1200" dirty="0" err="1"/>
              <a:t>piden</a:t>
            </a:r>
            <a:r>
              <a:rPr lang="en-GB" sz="1200" dirty="0"/>
              <a:t> </a:t>
            </a:r>
            <a:r>
              <a:rPr lang="en-GB" sz="1200" dirty="0" err="1"/>
              <a:t>ahora</a:t>
            </a:r>
            <a:r>
              <a:rPr lang="en-GB" sz="1200" dirty="0"/>
              <a:t>…</a:t>
            </a:r>
          </a:p>
          <a:p>
            <a:endParaRPr lang="en-GB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7902" y="752475"/>
            <a:ext cx="5253151" cy="41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6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Llamadas asíncronas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505" y="1133729"/>
            <a:ext cx="825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¿ </a:t>
            </a:r>
            <a:r>
              <a:rPr lang="en-GB" dirty="0" err="1"/>
              <a:t>Qué</a:t>
            </a:r>
            <a:r>
              <a:rPr lang="en-GB" dirty="0"/>
              <a:t> </a:t>
            </a:r>
            <a:r>
              <a:rPr lang="en-GB" dirty="0" err="1"/>
              <a:t>pasa</a:t>
            </a:r>
            <a:r>
              <a:rPr lang="en-GB" dirty="0"/>
              <a:t> </a:t>
            </a:r>
            <a:r>
              <a:rPr lang="en-GB" dirty="0" err="1"/>
              <a:t>cuando</a:t>
            </a:r>
            <a:r>
              <a:rPr lang="en-GB" dirty="0"/>
              <a:t> </a:t>
            </a:r>
            <a:r>
              <a:rPr lang="en-GB" dirty="0" err="1"/>
              <a:t>hacemos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llamada</a:t>
            </a:r>
            <a:r>
              <a:rPr lang="en-GB" dirty="0"/>
              <a:t> ajax? </a:t>
            </a:r>
            <a:r>
              <a:rPr lang="en-GB" dirty="0" err="1"/>
              <a:t>Aquí</a:t>
            </a:r>
            <a:r>
              <a:rPr lang="en-GB" dirty="0"/>
              <a:t> el dispatcher no </a:t>
            </a:r>
            <a:r>
              <a:rPr lang="en-GB" dirty="0" err="1"/>
              <a:t>encaja</a:t>
            </a:r>
            <a:r>
              <a:rPr lang="en-GB" dirty="0"/>
              <a:t> </a:t>
            </a:r>
            <a:r>
              <a:rPr lang="en-GB" dirty="0" err="1"/>
              <a:t>bien</a:t>
            </a:r>
            <a:r>
              <a:rPr lang="en-GB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871" y="1678338"/>
            <a:ext cx="8153404" cy="712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 se llama </a:t>
            </a:r>
            <a:r>
              <a:rPr lang="en-US" dirty="0" err="1"/>
              <a:t>directamente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tenemos</a:t>
            </a:r>
            <a:r>
              <a:rPr lang="en-US" dirty="0"/>
              <a:t> que </a:t>
            </a:r>
            <a:r>
              <a:rPr lang="en-US" dirty="0" err="1"/>
              <a:t>esperar</a:t>
            </a:r>
            <a:r>
              <a:rPr lang="en-US" dirty="0"/>
              <a:t> a la </a:t>
            </a:r>
            <a:r>
              <a:rPr lang="en-US" dirty="0" err="1"/>
              <a:t>respuesta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llamada</a:t>
            </a:r>
            <a:r>
              <a:rPr lang="en-US" dirty="0"/>
              <a:t> ajax </a:t>
            </a:r>
            <a:r>
              <a:rPr lang="en-US" dirty="0" err="1"/>
              <a:t>como</a:t>
            </a:r>
            <a:r>
              <a:rPr lang="en-US" dirty="0"/>
              <a:t> lo </a:t>
            </a:r>
            <a:r>
              <a:rPr lang="en-US" dirty="0" err="1"/>
              <a:t>hacemos</a:t>
            </a:r>
            <a:r>
              <a:rPr lang="en-US" dirty="0"/>
              <a:t>?</a:t>
            </a:r>
            <a:endParaRPr lang="es-ES" dirty="0"/>
          </a:p>
        </p:txBody>
      </p:sp>
      <p:sp>
        <p:nvSpPr>
          <p:cNvPr id="6" name="Rectangle 5"/>
          <p:cNvSpPr/>
          <p:nvPr/>
        </p:nvSpPr>
        <p:spPr>
          <a:xfrm>
            <a:off x="523871" y="2543340"/>
            <a:ext cx="8153404" cy="712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¿ </a:t>
            </a:r>
            <a:r>
              <a:rPr lang="en-US" dirty="0" err="1"/>
              <a:t>Podríamos</a:t>
            </a:r>
            <a:r>
              <a:rPr lang="en-US" dirty="0"/>
              <a:t> </a:t>
            </a:r>
            <a:r>
              <a:rPr lang="en-US" dirty="0" err="1"/>
              <a:t>pasar</a:t>
            </a:r>
            <a:r>
              <a:rPr lang="en-US" dirty="0"/>
              <a:t> el dispatch </a:t>
            </a:r>
            <a:r>
              <a:rPr lang="en-US" dirty="0" err="1"/>
              <a:t>como</a:t>
            </a:r>
            <a:r>
              <a:rPr lang="en-US" dirty="0"/>
              <a:t> parametron </a:t>
            </a:r>
            <a:r>
              <a:rPr lang="en-US" dirty="0" err="1"/>
              <a:t>dentro</a:t>
            </a:r>
            <a:r>
              <a:rPr lang="en-US" dirty="0"/>
              <a:t> de la </a:t>
            </a:r>
            <a:r>
              <a:rPr lang="en-US" dirty="0" err="1"/>
              <a:t>acción</a:t>
            </a:r>
            <a:r>
              <a:rPr lang="en-US" dirty="0"/>
              <a:t>? Nos </a:t>
            </a:r>
            <a:r>
              <a:rPr lang="en-US" dirty="0" err="1"/>
              <a:t>rompe</a:t>
            </a:r>
            <a:r>
              <a:rPr lang="en-US" dirty="0"/>
              <a:t>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separación</a:t>
            </a:r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523871" y="3442929"/>
            <a:ext cx="8153404" cy="7126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Redux </a:t>
            </a:r>
            <a:r>
              <a:rPr lang="en-US" dirty="0" err="1"/>
              <a:t>Thunk</a:t>
            </a:r>
            <a:r>
              <a:rPr lang="en-US" dirty="0"/>
              <a:t>,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ejecutar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función</a:t>
            </a:r>
            <a:r>
              <a:rPr lang="en-US" dirty="0"/>
              <a:t> que </a:t>
            </a:r>
            <a:r>
              <a:rPr lang="en-US" dirty="0" err="1"/>
              <a:t>dentro</a:t>
            </a:r>
            <a:r>
              <a:rPr lang="en-US" dirty="0"/>
              <a:t> </a:t>
            </a:r>
            <a:r>
              <a:rPr lang="en-US" dirty="0" err="1"/>
              <a:t>invoca</a:t>
            </a:r>
            <a:r>
              <a:rPr lang="en-US" dirty="0"/>
              <a:t> a </a:t>
            </a:r>
            <a:r>
              <a:rPr lang="en-US" dirty="0" err="1"/>
              <a:t>otra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que </a:t>
            </a:r>
            <a:r>
              <a:rPr lang="en-US" dirty="0" err="1"/>
              <a:t>tiene</a:t>
            </a:r>
            <a:r>
              <a:rPr lang="en-US" dirty="0"/>
              <a:t> dispatch </a:t>
            </a:r>
            <a:r>
              <a:rPr lang="en-US" dirty="0" err="1"/>
              <a:t>disponible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523871" y="4319518"/>
            <a:ext cx="8153404" cy="7126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Además</a:t>
            </a:r>
            <a:r>
              <a:rPr lang="en-US" dirty="0"/>
              <a:t> a la hora de </a:t>
            </a:r>
            <a:r>
              <a:rPr lang="en-US" dirty="0" err="1"/>
              <a:t>registrarlo</a:t>
            </a:r>
            <a:r>
              <a:rPr lang="en-US" dirty="0"/>
              <a:t> no </a:t>
            </a:r>
            <a:r>
              <a:rPr lang="en-US" dirty="0" err="1"/>
              <a:t>tenemos</a:t>
            </a:r>
            <a:r>
              <a:rPr lang="en-US" dirty="0"/>
              <a:t> que </a:t>
            </a:r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ninguna</a:t>
            </a:r>
            <a:r>
              <a:rPr lang="en-US" dirty="0"/>
              <a:t> firma especial, </a:t>
            </a:r>
            <a:r>
              <a:rPr lang="en-US" dirty="0" err="1"/>
              <a:t>los</a:t>
            </a:r>
            <a:r>
              <a:rPr lang="en-US" dirty="0"/>
              <a:t> components no </a:t>
            </a:r>
            <a:r>
              <a:rPr lang="en-US" dirty="0" err="1"/>
              <a:t>saben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ación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síncrona</a:t>
            </a:r>
            <a:r>
              <a:rPr lang="en-US" dirty="0"/>
              <a:t> o </a:t>
            </a:r>
            <a:r>
              <a:rPr lang="en-US" dirty="0" err="1"/>
              <a:t>asíncrona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79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Middleware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505" y="1133729"/>
            <a:ext cx="825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Nos </a:t>
            </a:r>
            <a:r>
              <a:rPr lang="en-GB" dirty="0" err="1"/>
              <a:t>permite</a:t>
            </a:r>
            <a:r>
              <a:rPr lang="en-GB" dirty="0"/>
              <a:t> introducer interceptors entre un dispatch y la </a:t>
            </a:r>
            <a:r>
              <a:rPr lang="en-GB" dirty="0" err="1"/>
              <a:t>ejecución</a:t>
            </a:r>
            <a:r>
              <a:rPr lang="en-GB" dirty="0"/>
              <a:t> del reducer.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520504" y="4584463"/>
            <a:ext cx="7226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http://redux.js.org/docs/advanced/Middleware.html</a:t>
            </a:r>
            <a:r>
              <a:rPr lang="en-US" sz="1200" dirty="0"/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0080" y="2310938"/>
            <a:ext cx="125522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53542" y="2318136"/>
            <a:ext cx="125522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Reducer</a:t>
            </a:r>
          </a:p>
        </p:txBody>
      </p:sp>
      <p:cxnSp>
        <p:nvCxnSpPr>
          <p:cNvPr id="13" name="Straight Arrow Connector 12"/>
          <p:cNvCxnSpPr>
            <a:stCxn id="8" idx="3"/>
            <a:endCxn id="10" idx="1"/>
          </p:cNvCxnSpPr>
          <p:nvPr/>
        </p:nvCxnSpPr>
        <p:spPr>
          <a:xfrm>
            <a:off x="1895302" y="2768138"/>
            <a:ext cx="1158240" cy="71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16200000">
            <a:off x="1598815" y="2599116"/>
            <a:ext cx="1632065" cy="3740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Middleware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13316" y="1828800"/>
            <a:ext cx="3749040" cy="26766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sirve</a:t>
            </a:r>
            <a:r>
              <a:rPr lang="en-US" dirty="0"/>
              <a:t> para: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Crear</a:t>
            </a:r>
            <a:r>
              <a:rPr lang="en-US" dirty="0"/>
              <a:t> loggers.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Crear</a:t>
            </a:r>
            <a:r>
              <a:rPr lang="en-US" dirty="0"/>
              <a:t> crash reports.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Manejar</a:t>
            </a:r>
            <a:r>
              <a:rPr lang="en-US" dirty="0"/>
              <a:t> </a:t>
            </a:r>
            <a:r>
              <a:rPr lang="en-US" dirty="0" err="1"/>
              <a:t>llamadas</a:t>
            </a:r>
            <a:r>
              <a:rPr lang="en-US" dirty="0"/>
              <a:t> </a:t>
            </a:r>
            <a:r>
              <a:rPr lang="en-US" dirty="0" err="1"/>
              <a:t>asíncronas</a:t>
            </a:r>
            <a:r>
              <a:rPr lang="en-US" dirty="0"/>
              <a:t> (Redux-</a:t>
            </a:r>
            <a:r>
              <a:rPr lang="en-US" dirty="0" err="1"/>
              <a:t>Thunk</a:t>
            </a:r>
            <a:r>
              <a:rPr lang="en-US" dirty="0"/>
              <a:t>).</a:t>
            </a:r>
          </a:p>
          <a:p>
            <a:pPr marL="285750" indent="-285750">
              <a:buFontTx/>
              <a:buChar char="-"/>
            </a:pPr>
            <a:r>
              <a:rPr lang="en-US" dirty="0"/>
              <a:t>(…).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8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Cómo funciona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30932" y="2352502"/>
            <a:ext cx="4572000" cy="25678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47311" y="2427316"/>
            <a:ext cx="454706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function </a:t>
            </a:r>
            <a:r>
              <a:rPr lang="en-US" sz="1200" dirty="0" err="1"/>
              <a:t>loadMembers</a:t>
            </a:r>
            <a:r>
              <a:rPr lang="en-US" sz="1200" dirty="0"/>
              <a:t>() {</a:t>
            </a:r>
          </a:p>
          <a:p>
            <a:endParaRPr lang="en-US" sz="1200" dirty="0"/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  // Invert control!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  // Return a function that accepts `dispatch` so we can dispatch later.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  //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</a:rPr>
              <a:t>Thunk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 middleware knows how to turn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</a:rPr>
              <a:t>thunk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</a:rPr>
              <a:t>async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 actions into          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  //actions.</a:t>
            </a:r>
          </a:p>
          <a:p>
            <a:endParaRPr lang="en-US" sz="1200" dirty="0"/>
          </a:p>
          <a:p>
            <a:r>
              <a:rPr lang="en-US" sz="1200" dirty="0"/>
              <a:t>  return function (dispatch) {</a:t>
            </a:r>
          </a:p>
          <a:p>
            <a:r>
              <a:rPr lang="en-US" sz="1200" dirty="0"/>
              <a:t>    return </a:t>
            </a:r>
            <a:r>
              <a:rPr lang="en-US" sz="1200" dirty="0" err="1"/>
              <a:t>MemberAPI.getAllMembersAsync</a:t>
            </a:r>
            <a:r>
              <a:rPr lang="en-US" sz="1200" dirty="0"/>
              <a:t>().then(</a:t>
            </a:r>
          </a:p>
          <a:p>
            <a:r>
              <a:rPr lang="en-US" sz="1200" dirty="0"/>
              <a:t>      data =&gt; </a:t>
            </a:r>
            <a:r>
              <a:rPr lang="en-US" sz="1200" dirty="0">
                <a:solidFill>
                  <a:srgbClr val="FF0000"/>
                </a:solidFill>
              </a:rPr>
              <a:t>dispatch(</a:t>
            </a:r>
            <a:r>
              <a:rPr lang="en-US" sz="1200" dirty="0" err="1">
                <a:solidFill>
                  <a:srgbClr val="FF0000"/>
                </a:solidFill>
              </a:rPr>
              <a:t>assignMembers</a:t>
            </a:r>
            <a:r>
              <a:rPr lang="en-US" sz="1200" dirty="0">
                <a:solidFill>
                  <a:srgbClr val="FF0000"/>
                </a:solidFill>
              </a:rPr>
              <a:t>(data)</a:t>
            </a:r>
            <a:r>
              <a:rPr lang="en-US" sz="1200" dirty="0"/>
              <a:t>)</a:t>
            </a:r>
          </a:p>
          <a:p>
            <a:r>
              <a:rPr lang="en-US" sz="1200" dirty="0"/>
              <a:t>    );</a:t>
            </a:r>
          </a:p>
          <a:p>
            <a:r>
              <a:rPr lang="en-US" sz="1200" dirty="0"/>
              <a:t>  };</a:t>
            </a:r>
          </a:p>
          <a:p>
            <a:r>
              <a:rPr lang="en-US" sz="1200" dirty="0"/>
              <a:t>}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7334" y="2352502"/>
            <a:ext cx="3931920" cy="25678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 err="1"/>
              <a:t>const</a:t>
            </a:r>
            <a:r>
              <a:rPr lang="en-US" sz="1200" dirty="0"/>
              <a:t> </a:t>
            </a:r>
            <a:r>
              <a:rPr lang="en-US" sz="1200" dirty="0" err="1"/>
              <a:t>loadMember</a:t>
            </a:r>
            <a:r>
              <a:rPr lang="en-US" sz="1200" dirty="0"/>
              <a:t> = (id : number) =&gt; {</a:t>
            </a:r>
          </a:p>
          <a:p>
            <a:r>
              <a:rPr lang="en-US" sz="1200" dirty="0"/>
              <a:t>   return {</a:t>
            </a:r>
          </a:p>
          <a:p>
            <a:r>
              <a:rPr lang="en-US" sz="1200" dirty="0"/>
              <a:t>     type: 'MEMBER_LOAD'</a:t>
            </a:r>
          </a:p>
          <a:p>
            <a:r>
              <a:rPr lang="en-US" sz="1200" dirty="0"/>
              <a:t>     ,id: id</a:t>
            </a:r>
          </a:p>
          <a:p>
            <a:r>
              <a:rPr lang="en-US" sz="1200" dirty="0"/>
              <a:t>   }</a:t>
            </a:r>
          </a:p>
          <a:p>
            <a:r>
              <a:rPr lang="en-US" sz="1200" dirty="0"/>
              <a:t>}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7334" y="1088967"/>
            <a:ext cx="8725598" cy="7897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90687" y="1299155"/>
            <a:ext cx="2562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dispatch(</a:t>
            </a:r>
            <a:r>
              <a:rPr lang="en-US" dirty="0" err="1"/>
              <a:t>loadMembers</a:t>
            </a:r>
            <a:r>
              <a:rPr lang="en-US" dirty="0"/>
              <a:t>())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7334" y="1945178"/>
            <a:ext cx="179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Versión</a:t>
            </a:r>
            <a:r>
              <a:rPr lang="en-US" dirty="0"/>
              <a:t> </a:t>
            </a:r>
            <a:r>
              <a:rPr lang="en-US" dirty="0" err="1"/>
              <a:t>sincrona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88726" y="1930338"/>
            <a:ext cx="213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Versión</a:t>
            </a:r>
            <a:r>
              <a:rPr lang="en-US" dirty="0"/>
              <a:t> </a:t>
            </a:r>
            <a:r>
              <a:rPr lang="en-US" dirty="0" err="1"/>
              <a:t>asincrona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4" idx="2"/>
            <a:endCxn id="13" idx="0"/>
          </p:cNvCxnSpPr>
          <p:nvPr/>
        </p:nvCxnSpPr>
        <p:spPr>
          <a:xfrm flipH="1">
            <a:off x="2143294" y="1878676"/>
            <a:ext cx="2396839" cy="4738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2"/>
            <a:endCxn id="12" idx="0"/>
          </p:cNvCxnSpPr>
          <p:nvPr/>
        </p:nvCxnSpPr>
        <p:spPr>
          <a:xfrm>
            <a:off x="4540133" y="1878676"/>
            <a:ext cx="2076799" cy="4738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1808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Flujo síncrono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06400" y="2050644"/>
            <a:ext cx="2378364" cy="61514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Dispatch ‘Member Load’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123709" y="2688127"/>
            <a:ext cx="2382982" cy="607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Reducer </a:t>
            </a:r>
            <a:r>
              <a:rPr lang="en-US" sz="1400" dirty="0" err="1"/>
              <a:t>maneja</a:t>
            </a:r>
            <a:r>
              <a:rPr lang="en-US" sz="1400" dirty="0"/>
              <a:t> member load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23709" y="3516282"/>
            <a:ext cx="2382982" cy="6120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 produce un Nuevo </a:t>
            </a:r>
            <a:r>
              <a:rPr lang="en-US" sz="1400" dirty="0" err="1"/>
              <a:t>estado</a:t>
            </a:r>
            <a:endParaRPr lang="en-US" sz="1400" dirty="0"/>
          </a:p>
        </p:txBody>
      </p:sp>
      <p:sp>
        <p:nvSpPr>
          <p:cNvPr id="22" name="Rounded Rectangle 21"/>
          <p:cNvSpPr/>
          <p:nvPr/>
        </p:nvSpPr>
        <p:spPr>
          <a:xfrm>
            <a:off x="406399" y="4414057"/>
            <a:ext cx="2378365" cy="61479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 </a:t>
            </a:r>
            <a:r>
              <a:rPr lang="en-US" sz="1400" dirty="0" err="1"/>
              <a:t>lanza</a:t>
            </a:r>
            <a:r>
              <a:rPr lang="en-US" sz="1400" dirty="0"/>
              <a:t> un render </a:t>
            </a:r>
            <a:r>
              <a:rPr lang="en-US" sz="1400" dirty="0" err="1"/>
              <a:t>en</a:t>
            </a:r>
            <a:r>
              <a:rPr lang="en-US" sz="1400" dirty="0"/>
              <a:t> el </a:t>
            </a:r>
            <a:r>
              <a:rPr lang="en-US" sz="1400" dirty="0" err="1"/>
              <a:t>componente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479666"/>
            <a:ext cx="225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Componente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074785" y="1479666"/>
            <a:ext cx="225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Acción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53018" y="1479666"/>
            <a:ext cx="225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Reducer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99230" y="2056532"/>
            <a:ext cx="2382982" cy="6076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Acción</a:t>
            </a:r>
            <a:r>
              <a:rPr lang="en-US" sz="1400" dirty="0"/>
              <a:t> </a:t>
            </a:r>
            <a:r>
              <a:rPr lang="en-US" sz="1400" dirty="0" err="1"/>
              <a:t>hace</a:t>
            </a:r>
            <a:r>
              <a:rPr lang="en-US" sz="1400" dirty="0"/>
              <a:t> dispatch de ‘</a:t>
            </a:r>
            <a:r>
              <a:rPr lang="en-US" sz="1400" dirty="0" err="1"/>
              <a:t>Member_Load</a:t>
            </a:r>
            <a:r>
              <a:rPr lang="en-US" sz="1400" dirty="0"/>
              <a:t>’</a:t>
            </a:r>
          </a:p>
        </p:txBody>
      </p:sp>
      <p:cxnSp>
        <p:nvCxnSpPr>
          <p:cNvPr id="6" name="Straight Arrow Connector 5"/>
          <p:cNvCxnSpPr>
            <a:stCxn id="2" idx="3"/>
            <a:endCxn id="25" idx="1"/>
          </p:cNvCxnSpPr>
          <p:nvPr/>
        </p:nvCxnSpPr>
        <p:spPr>
          <a:xfrm>
            <a:off x="2784764" y="2358216"/>
            <a:ext cx="514466" cy="2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5" idx="3"/>
            <a:endCxn id="18" idx="1"/>
          </p:cNvCxnSpPr>
          <p:nvPr/>
        </p:nvCxnSpPr>
        <p:spPr>
          <a:xfrm>
            <a:off x="5682212" y="2360348"/>
            <a:ext cx="441497" cy="6315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8" idx="2"/>
            <a:endCxn id="21" idx="0"/>
          </p:cNvCxnSpPr>
          <p:nvPr/>
        </p:nvCxnSpPr>
        <p:spPr>
          <a:xfrm>
            <a:off x="7315200" y="3295758"/>
            <a:ext cx="0" cy="2205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1"/>
            <a:endCxn id="22" idx="3"/>
          </p:cNvCxnSpPr>
          <p:nvPr/>
        </p:nvCxnSpPr>
        <p:spPr>
          <a:xfrm flipH="1">
            <a:off x="2784764" y="3822295"/>
            <a:ext cx="3338945" cy="899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23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2" grpId="0" animBg="1"/>
      <p:bldP spid="2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Flujo asíncrono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06400" y="2050644"/>
            <a:ext cx="2378364" cy="61514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Dispatch ‘Member Load’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65025" y="3627472"/>
            <a:ext cx="2596342" cy="607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Reducer </a:t>
            </a:r>
            <a:r>
              <a:rPr lang="en-US" sz="1400" dirty="0" err="1"/>
              <a:t>reciba</a:t>
            </a:r>
            <a:r>
              <a:rPr lang="en-US" sz="1400" dirty="0"/>
              <a:t> </a:t>
            </a:r>
            <a:r>
              <a:rPr lang="en-US" sz="1400" dirty="0" err="1"/>
              <a:t>como</a:t>
            </a:r>
            <a:r>
              <a:rPr lang="en-US" sz="1400" dirty="0"/>
              <a:t> </a:t>
            </a:r>
            <a:r>
              <a:rPr lang="en-US" sz="1400" dirty="0" err="1"/>
              <a:t>parametros</a:t>
            </a:r>
            <a:r>
              <a:rPr lang="en-US" sz="1400" dirty="0"/>
              <a:t> </a:t>
            </a:r>
            <a:r>
              <a:rPr lang="en-US" sz="1400" dirty="0" err="1"/>
              <a:t>lista</a:t>
            </a:r>
            <a:r>
              <a:rPr lang="en-US" sz="1400" dirty="0"/>
              <a:t> de </a:t>
            </a:r>
            <a:r>
              <a:rPr lang="en-US" sz="1400" dirty="0" err="1"/>
              <a:t>miembros</a:t>
            </a:r>
            <a:r>
              <a:rPr lang="en-US" sz="1400" dirty="0"/>
              <a:t> y </a:t>
            </a:r>
            <a:r>
              <a:rPr lang="en-US" sz="1400" dirty="0" err="1"/>
              <a:t>ejecuta</a:t>
            </a:r>
            <a:r>
              <a:rPr lang="en-US" sz="1400" dirty="0"/>
              <a:t> ‘Assign Members’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265025" y="4414062"/>
            <a:ext cx="2596342" cy="6120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 produce un Nuevo </a:t>
            </a:r>
            <a:r>
              <a:rPr lang="en-US" sz="1400" dirty="0" err="1"/>
              <a:t>estado</a:t>
            </a:r>
            <a:endParaRPr lang="en-US" sz="1400" dirty="0"/>
          </a:p>
        </p:txBody>
      </p:sp>
      <p:sp>
        <p:nvSpPr>
          <p:cNvPr id="22" name="Rounded Rectangle 21"/>
          <p:cNvSpPr/>
          <p:nvPr/>
        </p:nvSpPr>
        <p:spPr>
          <a:xfrm>
            <a:off x="406399" y="4414057"/>
            <a:ext cx="2378365" cy="61479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 </a:t>
            </a:r>
            <a:r>
              <a:rPr lang="en-US" sz="1400" dirty="0" err="1"/>
              <a:t>lanza</a:t>
            </a:r>
            <a:r>
              <a:rPr lang="en-US" sz="1400" dirty="0"/>
              <a:t> un render </a:t>
            </a:r>
            <a:r>
              <a:rPr lang="en-US" sz="1400" dirty="0" err="1"/>
              <a:t>en</a:t>
            </a:r>
            <a:r>
              <a:rPr lang="en-US" sz="1400" dirty="0"/>
              <a:t> el </a:t>
            </a:r>
            <a:r>
              <a:rPr lang="en-US" sz="1400" dirty="0" err="1"/>
              <a:t>componente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479666"/>
            <a:ext cx="225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Componente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074785" y="1479666"/>
            <a:ext cx="225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Acción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53018" y="1479666"/>
            <a:ext cx="225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Reducer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99230" y="2056532"/>
            <a:ext cx="2382982" cy="6076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La </a:t>
            </a:r>
            <a:r>
              <a:rPr lang="en-US" sz="1400" dirty="0" err="1"/>
              <a:t>acción</a:t>
            </a:r>
            <a:r>
              <a:rPr lang="en-US" sz="1400" dirty="0"/>
              <a:t> </a:t>
            </a:r>
            <a:r>
              <a:rPr lang="en-US" sz="1400" dirty="0" err="1"/>
              <a:t>es</a:t>
            </a:r>
            <a:r>
              <a:rPr lang="en-US" sz="1400" dirty="0"/>
              <a:t> </a:t>
            </a:r>
            <a:r>
              <a:rPr lang="en-US" sz="1400" dirty="0" err="1"/>
              <a:t>una</a:t>
            </a:r>
            <a:r>
              <a:rPr lang="en-US" sz="1400" dirty="0"/>
              <a:t> </a:t>
            </a:r>
            <a:r>
              <a:rPr lang="en-US" sz="1400" dirty="0" err="1"/>
              <a:t>función</a:t>
            </a:r>
            <a:endParaRPr lang="en-US" sz="1400" dirty="0"/>
          </a:p>
        </p:txBody>
      </p:sp>
      <p:cxnSp>
        <p:nvCxnSpPr>
          <p:cNvPr id="6" name="Straight Arrow Connector 5"/>
          <p:cNvCxnSpPr>
            <a:stCxn id="2" idx="3"/>
            <a:endCxn id="25" idx="1"/>
          </p:cNvCxnSpPr>
          <p:nvPr/>
        </p:nvCxnSpPr>
        <p:spPr>
          <a:xfrm>
            <a:off x="2784764" y="2358216"/>
            <a:ext cx="514466" cy="2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8" idx="2"/>
            <a:endCxn id="21" idx="0"/>
          </p:cNvCxnSpPr>
          <p:nvPr/>
        </p:nvCxnSpPr>
        <p:spPr>
          <a:xfrm>
            <a:off x="7563196" y="4235103"/>
            <a:ext cx="0" cy="1789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1"/>
            <a:endCxn id="22" idx="3"/>
          </p:cNvCxnSpPr>
          <p:nvPr/>
        </p:nvCxnSpPr>
        <p:spPr>
          <a:xfrm flipH="1">
            <a:off x="2784764" y="4720075"/>
            <a:ext cx="3480261" cy="13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299230" y="2860495"/>
            <a:ext cx="2382982" cy="6076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La </a:t>
            </a:r>
            <a:r>
              <a:rPr lang="en-US" sz="1400" dirty="0" err="1"/>
              <a:t>función</a:t>
            </a:r>
            <a:r>
              <a:rPr lang="en-US" sz="1400" dirty="0"/>
              <a:t> </a:t>
            </a:r>
            <a:r>
              <a:rPr lang="en-US" sz="1400" dirty="0" err="1"/>
              <a:t>realiza</a:t>
            </a:r>
            <a:r>
              <a:rPr lang="en-US" sz="1400" dirty="0"/>
              <a:t> </a:t>
            </a:r>
            <a:r>
              <a:rPr lang="en-US" sz="1400" dirty="0" err="1"/>
              <a:t>una</a:t>
            </a:r>
            <a:r>
              <a:rPr lang="en-US" sz="1400" dirty="0"/>
              <a:t> </a:t>
            </a:r>
            <a:r>
              <a:rPr lang="en-US" sz="1400" dirty="0" err="1"/>
              <a:t>llamada</a:t>
            </a:r>
            <a:r>
              <a:rPr lang="en-US" sz="1400" dirty="0"/>
              <a:t> </a:t>
            </a:r>
            <a:r>
              <a:rPr lang="en-US" sz="1400" dirty="0" err="1"/>
              <a:t>asíncrona</a:t>
            </a:r>
            <a:endParaRPr lang="en-US" sz="1400" dirty="0"/>
          </a:p>
        </p:txBody>
      </p:sp>
      <p:sp>
        <p:nvSpPr>
          <p:cNvPr id="16" name="Rounded Rectangle 15"/>
          <p:cNvSpPr/>
          <p:nvPr/>
        </p:nvSpPr>
        <p:spPr>
          <a:xfrm>
            <a:off x="3299230" y="3627384"/>
            <a:ext cx="2382982" cy="6076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Obtenemos</a:t>
            </a:r>
            <a:r>
              <a:rPr lang="en-US" sz="1400" dirty="0"/>
              <a:t> </a:t>
            </a:r>
            <a:r>
              <a:rPr lang="en-US" sz="1400" dirty="0" err="1"/>
              <a:t>los</a:t>
            </a:r>
            <a:r>
              <a:rPr lang="en-US" sz="1400" dirty="0"/>
              <a:t> </a:t>
            </a:r>
            <a:r>
              <a:rPr lang="en-US" sz="1400" dirty="0" err="1"/>
              <a:t>datos</a:t>
            </a:r>
            <a:r>
              <a:rPr lang="en-US" sz="1400" dirty="0"/>
              <a:t> </a:t>
            </a:r>
            <a:r>
              <a:rPr lang="en-US" sz="1400" dirty="0" err="1"/>
              <a:t>hacemos</a:t>
            </a:r>
            <a:r>
              <a:rPr lang="en-US" sz="1400" dirty="0"/>
              <a:t> un dispatch de un commando ‘Assign Members’</a:t>
            </a:r>
          </a:p>
        </p:txBody>
      </p:sp>
      <p:cxnSp>
        <p:nvCxnSpPr>
          <p:cNvPr id="12" name="Straight Arrow Connector 11"/>
          <p:cNvCxnSpPr>
            <a:stCxn id="25" idx="2"/>
            <a:endCxn id="15" idx="0"/>
          </p:cNvCxnSpPr>
          <p:nvPr/>
        </p:nvCxnSpPr>
        <p:spPr>
          <a:xfrm>
            <a:off x="4490721" y="2664163"/>
            <a:ext cx="0" cy="196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>
            <a:off x="5682212" y="3931200"/>
            <a:ext cx="582813" cy="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loud 19"/>
          <p:cNvSpPr/>
          <p:nvPr/>
        </p:nvSpPr>
        <p:spPr>
          <a:xfrm>
            <a:off x="2431935" y="3249820"/>
            <a:ext cx="705658" cy="515389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15" idx="1"/>
            <a:endCxn id="20" idx="3"/>
          </p:cNvCxnSpPr>
          <p:nvPr/>
        </p:nvCxnSpPr>
        <p:spPr>
          <a:xfrm rot="10800000" flipV="1">
            <a:off x="2784764" y="3164310"/>
            <a:ext cx="514466" cy="114977"/>
          </a:xfrm>
          <a:prstGeom prst="bentConnector2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0" idx="1"/>
            <a:endCxn id="16" idx="1"/>
          </p:cNvCxnSpPr>
          <p:nvPr/>
        </p:nvCxnSpPr>
        <p:spPr>
          <a:xfrm rot="16200000" flipH="1">
            <a:off x="2958727" y="3590697"/>
            <a:ext cx="166540" cy="514466"/>
          </a:xfrm>
          <a:prstGeom prst="bentConnector2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31273" y="2973360"/>
            <a:ext cx="1537854" cy="1033002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rgbClr val="663300"/>
                </a:solidFill>
              </a:rPr>
              <a:t>Llamada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asíncrona</a:t>
            </a:r>
            <a:r>
              <a:rPr lang="en-US" sz="1100" dirty="0">
                <a:solidFill>
                  <a:srgbClr val="663300"/>
                </a:solidFill>
              </a:rPr>
              <a:t>, la </a:t>
            </a:r>
            <a:r>
              <a:rPr lang="en-US" sz="1100" dirty="0" err="1">
                <a:solidFill>
                  <a:srgbClr val="663300"/>
                </a:solidFill>
              </a:rPr>
              <a:t>aplicacíon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sigue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ejecutandose</a:t>
            </a:r>
            <a:r>
              <a:rPr lang="en-US" sz="1100" dirty="0">
                <a:solidFill>
                  <a:srgbClr val="663300"/>
                </a:solidFill>
              </a:rPr>
              <a:t>, </a:t>
            </a:r>
            <a:r>
              <a:rPr lang="en-US" sz="1100" dirty="0" err="1">
                <a:solidFill>
                  <a:srgbClr val="663300"/>
                </a:solidFill>
              </a:rPr>
              <a:t>cuando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termine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devuelve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promesa</a:t>
            </a:r>
            <a:endParaRPr lang="en-US" sz="11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2" grpId="0" animBg="1"/>
      <p:bldP spid="25" grpId="0" animBg="1"/>
      <p:bldP spid="15" grpId="0" animBg="1"/>
      <p:bldP spid="16" grpId="0" animBg="1"/>
      <p:bldP spid="20" grpId="0" animBg="1"/>
      <p:bldP spid="3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Cómo se configura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505" y="1133729"/>
            <a:ext cx="825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Pasos</a:t>
            </a:r>
            <a:r>
              <a:rPr lang="en-GB" dirty="0"/>
              <a:t> para </a:t>
            </a:r>
            <a:r>
              <a:rPr lang="en-GB" dirty="0" err="1"/>
              <a:t>configurarlo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56705" y="2053242"/>
            <a:ext cx="2019993" cy="4987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npm</a:t>
            </a:r>
            <a:r>
              <a:rPr lang="en-US" sz="1200" dirty="0"/>
              <a:t> install redux-</a:t>
            </a:r>
            <a:r>
              <a:rPr lang="en-US" sz="1200" dirty="0" err="1"/>
              <a:t>thunk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656705" y="1704107"/>
            <a:ext cx="2019993" cy="34913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cmd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090" y="3057004"/>
            <a:ext cx="4037215" cy="19867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import </a:t>
            </a:r>
            <a:r>
              <a:rPr lang="en-US" sz="1200" dirty="0" err="1"/>
              <a:t>reduxThunk</a:t>
            </a:r>
            <a:r>
              <a:rPr lang="en-US" sz="1200" dirty="0"/>
              <a:t> from 'redux-</a:t>
            </a:r>
            <a:r>
              <a:rPr lang="en-US" sz="1200" dirty="0" err="1"/>
              <a:t>thunk</a:t>
            </a:r>
            <a:r>
              <a:rPr lang="en-US" sz="1200" dirty="0"/>
              <a:t>';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let store = </a:t>
            </a:r>
            <a:r>
              <a:rPr lang="en-US" sz="1200" dirty="0" err="1"/>
              <a:t>createStore</a:t>
            </a:r>
            <a:r>
              <a:rPr lang="en-US" sz="1200" dirty="0"/>
              <a:t>(reducers</a:t>
            </a:r>
          </a:p>
          <a:p>
            <a:r>
              <a:rPr lang="en-US" sz="1200" dirty="0"/>
              <a:t>                        ,</a:t>
            </a:r>
            <a:r>
              <a:rPr lang="en-US" sz="1200" dirty="0" err="1"/>
              <a:t>applyMiddleware</a:t>
            </a:r>
            <a:r>
              <a:rPr lang="en-US" sz="1200" dirty="0"/>
              <a:t>(</a:t>
            </a:r>
            <a:r>
              <a:rPr lang="en-US" sz="1200" dirty="0" err="1"/>
              <a:t>myReduxThunk.default</a:t>
            </a:r>
            <a:r>
              <a:rPr lang="en-US" sz="1200" dirty="0"/>
              <a:t>)</a:t>
            </a:r>
          </a:p>
          <a:p>
            <a:r>
              <a:rPr lang="en-US" sz="1200" dirty="0"/>
              <a:t>            );</a:t>
            </a:r>
          </a:p>
          <a:p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658090" y="2707869"/>
            <a:ext cx="4037215" cy="349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app.tsx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44837" y="2882436"/>
            <a:ext cx="2685010" cy="612362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rgbClr val="663300"/>
                </a:solidFill>
              </a:rPr>
              <a:t>Importamos</a:t>
            </a:r>
            <a:r>
              <a:rPr lang="en-US" sz="1100" dirty="0">
                <a:solidFill>
                  <a:srgbClr val="663300"/>
                </a:solidFill>
              </a:rPr>
              <a:t> Redux-</a:t>
            </a:r>
            <a:r>
              <a:rPr lang="en-US" sz="1100" dirty="0" err="1">
                <a:solidFill>
                  <a:srgbClr val="663300"/>
                </a:solidFill>
              </a:rPr>
              <a:t>thunk</a:t>
            </a:r>
            <a:endParaRPr lang="en-US" sz="1100" dirty="0">
              <a:solidFill>
                <a:srgbClr val="6633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44837" y="4362102"/>
            <a:ext cx="2685009" cy="684002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663300"/>
                </a:solidFill>
              </a:rPr>
              <a:t>Al </a:t>
            </a:r>
            <a:r>
              <a:rPr lang="en-US" sz="1100" dirty="0" err="1">
                <a:solidFill>
                  <a:srgbClr val="663300"/>
                </a:solidFill>
              </a:rPr>
              <a:t>crear</a:t>
            </a:r>
            <a:r>
              <a:rPr lang="en-US" sz="1100" dirty="0">
                <a:solidFill>
                  <a:srgbClr val="663300"/>
                </a:solidFill>
              </a:rPr>
              <a:t> el store lo </a:t>
            </a:r>
            <a:r>
              <a:rPr lang="en-US" sz="1100" dirty="0" err="1">
                <a:solidFill>
                  <a:srgbClr val="663300"/>
                </a:solidFill>
              </a:rPr>
              <a:t>configuramos</a:t>
            </a:r>
            <a:r>
              <a:rPr lang="en-US" sz="1100" dirty="0">
                <a:solidFill>
                  <a:srgbClr val="663300"/>
                </a:solidFill>
              </a:rPr>
              <a:t> </a:t>
            </a:r>
            <a:r>
              <a:rPr lang="en-US" sz="1100" dirty="0" err="1">
                <a:solidFill>
                  <a:srgbClr val="663300"/>
                </a:solidFill>
              </a:rPr>
              <a:t>como</a:t>
            </a:r>
            <a:r>
              <a:rPr lang="en-US" sz="1100" dirty="0">
                <a:solidFill>
                  <a:srgbClr val="663300"/>
                </a:solidFill>
              </a:rPr>
              <a:t> Middleware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44835" y="1998796"/>
            <a:ext cx="2685010" cy="612362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rgbClr val="663300"/>
                </a:solidFill>
              </a:rPr>
              <a:t>Instalamos</a:t>
            </a:r>
            <a:r>
              <a:rPr lang="en-US" sz="1100" dirty="0">
                <a:solidFill>
                  <a:srgbClr val="663300"/>
                </a:solidFill>
              </a:rPr>
              <a:t> Redux-</a:t>
            </a:r>
            <a:r>
              <a:rPr lang="en-US" sz="1100" dirty="0" err="1">
                <a:solidFill>
                  <a:srgbClr val="663300"/>
                </a:solidFill>
              </a:rPr>
              <a:t>thunk</a:t>
            </a:r>
            <a:endParaRPr lang="en-US" sz="1100" dirty="0">
              <a:solidFill>
                <a:srgbClr val="663300"/>
              </a:solidFill>
            </a:endParaRPr>
          </a:p>
        </p:txBody>
      </p:sp>
      <p:cxnSp>
        <p:nvCxnSpPr>
          <p:cNvPr id="14" name="Straight Arrow Connector 13"/>
          <p:cNvCxnSpPr>
            <a:stCxn id="2" idx="3"/>
            <a:endCxn id="12" idx="1"/>
          </p:cNvCxnSpPr>
          <p:nvPr/>
        </p:nvCxnSpPr>
        <p:spPr>
          <a:xfrm>
            <a:off x="2676698" y="2302624"/>
            <a:ext cx="2768137" cy="23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9" idx="1"/>
          </p:cNvCxnSpPr>
          <p:nvPr/>
        </p:nvCxnSpPr>
        <p:spPr>
          <a:xfrm>
            <a:off x="3483033" y="3188617"/>
            <a:ext cx="19618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1" idx="1"/>
          </p:cNvCxnSpPr>
          <p:nvPr/>
        </p:nvCxnSpPr>
        <p:spPr>
          <a:xfrm>
            <a:off x="4281055" y="4483295"/>
            <a:ext cx="1163782" cy="2208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37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</a:t>
            </a:r>
            <a:r>
              <a:rPr lang="es-ES_tradnl" sz="7200" spc="-300" dirty="0" err="1">
                <a:solidFill>
                  <a:schemeClr val="tx2">
                    <a:lumMod val="75000"/>
                  </a:schemeClr>
                </a:solidFill>
              </a:rPr>
              <a:t>Redux</a:t>
            </a:r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s-ES_tradnl" sz="7200" spc="-300" dirty="0" err="1">
                <a:solidFill>
                  <a:schemeClr val="tx2">
                    <a:lumMod val="75000"/>
                  </a:schemeClr>
                </a:solidFill>
              </a:rPr>
              <a:t>Thunk</a:t>
            </a:r>
            <a:endParaRPr lang="es-ES_tradnl" sz="7200" spc="-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Llamadas asíncronas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21216441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Recapitulando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8800" y="1828800"/>
            <a:ext cx="326136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6156960" y="1958340"/>
            <a:ext cx="2537460" cy="312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{{member:…},{members:[]}}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78880" y="2596499"/>
            <a:ext cx="647700" cy="312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6042660" y="3358499"/>
            <a:ext cx="647700" cy="312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6870700" y="3358499"/>
            <a:ext cx="647700" cy="312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7764780" y="2596499"/>
            <a:ext cx="647700" cy="312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335530" y="1828800"/>
            <a:ext cx="307086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2651760" y="2010029"/>
            <a:ext cx="1579880" cy="3124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Validate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651760" y="2822487"/>
            <a:ext cx="699770" cy="3124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Load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122420" y="2510067"/>
            <a:ext cx="1104900" cy="3124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Completed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122420" y="3197033"/>
            <a:ext cx="1104900" cy="3124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Error</a:t>
            </a:r>
          </a:p>
        </p:txBody>
      </p:sp>
      <p:sp>
        <p:nvSpPr>
          <p:cNvPr id="15" name="Diamond 14"/>
          <p:cNvSpPr/>
          <p:nvPr/>
        </p:nvSpPr>
        <p:spPr>
          <a:xfrm>
            <a:off x="3566160" y="2788888"/>
            <a:ext cx="323850" cy="374546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/>
          <p:cNvCxnSpPr>
            <a:stCxn id="13" idx="2"/>
            <a:endCxn id="19" idx="0"/>
          </p:cNvCxnSpPr>
          <p:nvPr/>
        </p:nvCxnSpPr>
        <p:spPr>
          <a:xfrm flipH="1">
            <a:off x="6602730" y="2270760"/>
            <a:ext cx="822960" cy="3257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9" idx="2"/>
            <a:endCxn id="21" idx="0"/>
          </p:cNvCxnSpPr>
          <p:nvPr/>
        </p:nvCxnSpPr>
        <p:spPr>
          <a:xfrm flipH="1">
            <a:off x="6366510" y="2908919"/>
            <a:ext cx="236220" cy="449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9" idx="2"/>
            <a:endCxn id="22" idx="0"/>
          </p:cNvCxnSpPr>
          <p:nvPr/>
        </p:nvCxnSpPr>
        <p:spPr>
          <a:xfrm>
            <a:off x="6602730" y="2908919"/>
            <a:ext cx="591820" cy="449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23" idx="0"/>
          </p:cNvCxnSpPr>
          <p:nvPr/>
        </p:nvCxnSpPr>
        <p:spPr>
          <a:xfrm>
            <a:off x="7425690" y="2270760"/>
            <a:ext cx="662940" cy="3257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2390" y="1828800"/>
            <a:ext cx="215646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-786520" y="2698920"/>
            <a:ext cx="2048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Componentes</a:t>
            </a:r>
            <a:endParaRPr lang="en-GB" sz="14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1484023" y="2698920"/>
            <a:ext cx="2048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Acciones</a:t>
            </a:r>
            <a:endParaRPr lang="en-GB" sz="1400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4775864" y="2668599"/>
            <a:ext cx="2048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Redcuer</a:t>
            </a:r>
            <a:endParaRPr lang="en-GB" sz="1400" dirty="0"/>
          </a:p>
        </p:txBody>
      </p:sp>
      <p:sp>
        <p:nvSpPr>
          <p:cNvPr id="39" name="Rounded Rectangle 38"/>
          <p:cNvSpPr/>
          <p:nvPr/>
        </p:nvSpPr>
        <p:spPr>
          <a:xfrm>
            <a:off x="431800" y="2175780"/>
            <a:ext cx="1579880" cy="31242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Container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22912" y="3374279"/>
            <a:ext cx="1579880" cy="31242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/>
              <a:t>Presentacional</a:t>
            </a:r>
            <a:endParaRPr lang="en-GB" sz="1400" dirty="0"/>
          </a:p>
        </p:txBody>
      </p:sp>
      <p:sp>
        <p:nvSpPr>
          <p:cNvPr id="41" name="Rounded Rectangle 40"/>
          <p:cNvSpPr/>
          <p:nvPr/>
        </p:nvSpPr>
        <p:spPr>
          <a:xfrm>
            <a:off x="2578100" y="3990959"/>
            <a:ext cx="2585720" cy="68772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API, Business, … (plain vanilla </a:t>
            </a:r>
            <a:r>
              <a:rPr lang="en-GB" sz="1400" dirty="0" err="1"/>
              <a:t>js</a:t>
            </a:r>
            <a:r>
              <a:rPr lang="en-GB" sz="1400" dirty="0"/>
              <a:t>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15340" y="2488200"/>
            <a:ext cx="7620" cy="8860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967740" y="2488200"/>
            <a:ext cx="7620" cy="8860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23511" y="2554032"/>
            <a:ext cx="9448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/>
              <a:t>Mapeo</a:t>
            </a:r>
            <a:r>
              <a:rPr lang="en-GB" sz="900" dirty="0"/>
              <a:t> de </a:t>
            </a:r>
            <a:r>
              <a:rPr lang="en-GB" sz="900" dirty="0" err="1"/>
              <a:t>acciones</a:t>
            </a:r>
            <a:r>
              <a:rPr lang="en-GB" sz="900" dirty="0"/>
              <a:t> y </a:t>
            </a:r>
            <a:r>
              <a:rPr lang="en-GB" sz="900" dirty="0" err="1"/>
              <a:t>estado</a:t>
            </a:r>
            <a:r>
              <a:rPr lang="en-GB" sz="900" dirty="0"/>
              <a:t> a </a:t>
            </a:r>
            <a:r>
              <a:rPr lang="en-GB" sz="900" dirty="0" err="1"/>
              <a:t>componente</a:t>
            </a:r>
            <a:r>
              <a:rPr lang="en-GB" sz="900" dirty="0"/>
              <a:t> “tonto”</a:t>
            </a:r>
          </a:p>
        </p:txBody>
      </p:sp>
      <p:cxnSp>
        <p:nvCxnSpPr>
          <p:cNvPr id="9" name="Elbow Connector 8"/>
          <p:cNvCxnSpPr>
            <a:stCxn id="26" idx="1"/>
            <a:endCxn id="39" idx="0"/>
          </p:cNvCxnSpPr>
          <p:nvPr/>
        </p:nvCxnSpPr>
        <p:spPr>
          <a:xfrm rot="10800000">
            <a:off x="1221740" y="2175780"/>
            <a:ext cx="1113790" cy="681720"/>
          </a:xfrm>
          <a:prstGeom prst="bentConnector4">
            <a:avLst>
              <a:gd name="adj1" fmla="val 14538"/>
              <a:gd name="adj2" fmla="val 133533"/>
            </a:avLst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7" idx="3"/>
            <a:endCxn id="39" idx="0"/>
          </p:cNvCxnSpPr>
          <p:nvPr/>
        </p:nvCxnSpPr>
        <p:spPr>
          <a:xfrm rot="16200000" flipH="1" flipV="1">
            <a:off x="3322156" y="-301938"/>
            <a:ext cx="377301" cy="4578134"/>
          </a:xfrm>
          <a:prstGeom prst="bentConnector3">
            <a:avLst>
              <a:gd name="adj1" fmla="val -61569"/>
            </a:avLst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0" idx="3"/>
            <a:endCxn id="28" idx="1"/>
          </p:cNvCxnSpPr>
          <p:nvPr/>
        </p:nvCxnSpPr>
        <p:spPr>
          <a:xfrm flipV="1">
            <a:off x="2002792" y="2978697"/>
            <a:ext cx="648968" cy="551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832100" y="3155814"/>
            <a:ext cx="0" cy="842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3061536" y="3135994"/>
            <a:ext cx="17144" cy="8549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8" idx="3"/>
            <a:endCxn id="15" idx="1"/>
          </p:cNvCxnSpPr>
          <p:nvPr/>
        </p:nvCxnSpPr>
        <p:spPr>
          <a:xfrm flipV="1">
            <a:off x="3351530" y="2976161"/>
            <a:ext cx="214630" cy="25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5" idx="3"/>
            <a:endCxn id="29" idx="1"/>
          </p:cNvCxnSpPr>
          <p:nvPr/>
        </p:nvCxnSpPr>
        <p:spPr>
          <a:xfrm flipV="1">
            <a:off x="3890010" y="2666277"/>
            <a:ext cx="232410" cy="309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290060" y="1868821"/>
            <a:ext cx="94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/>
              <a:t>Lleva</a:t>
            </a:r>
            <a:r>
              <a:rPr lang="en-GB" sz="900" dirty="0"/>
              <a:t> </a:t>
            </a:r>
            <a:r>
              <a:rPr lang="en-GB" sz="900" dirty="0" err="1"/>
              <a:t>como</a:t>
            </a:r>
            <a:r>
              <a:rPr lang="en-GB" sz="900" dirty="0"/>
              <a:t> </a:t>
            </a:r>
            <a:r>
              <a:rPr lang="en-GB" sz="900" dirty="0" err="1"/>
              <a:t>parametro</a:t>
            </a:r>
            <a:r>
              <a:rPr lang="en-GB" sz="900" dirty="0"/>
              <a:t> el member que se ha </a:t>
            </a:r>
            <a:r>
              <a:rPr lang="en-GB" sz="900" dirty="0" err="1"/>
              <a:t>cargado</a:t>
            </a:r>
            <a:endParaRPr lang="en-GB" sz="900" dirty="0"/>
          </a:p>
        </p:txBody>
      </p:sp>
      <p:cxnSp>
        <p:nvCxnSpPr>
          <p:cNvPr id="60" name="Straight Arrow Connector 59"/>
          <p:cNvCxnSpPr>
            <a:endCxn id="13" idx="1"/>
          </p:cNvCxnSpPr>
          <p:nvPr/>
        </p:nvCxnSpPr>
        <p:spPr>
          <a:xfrm flipV="1">
            <a:off x="5217795" y="2114550"/>
            <a:ext cx="939165" cy="5364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806440" y="1395566"/>
            <a:ext cx="13881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El reducer </a:t>
            </a:r>
            <a:r>
              <a:rPr lang="en-GB" sz="900" dirty="0" err="1"/>
              <a:t>recibe</a:t>
            </a:r>
            <a:r>
              <a:rPr lang="en-GB" sz="900" dirty="0"/>
              <a:t> </a:t>
            </a:r>
            <a:r>
              <a:rPr lang="en-GB" sz="900" dirty="0" err="1"/>
              <a:t>esa</a:t>
            </a:r>
            <a:r>
              <a:rPr lang="en-GB" sz="900" dirty="0"/>
              <a:t> </a:t>
            </a:r>
            <a:r>
              <a:rPr lang="en-GB" sz="900" dirty="0" err="1"/>
              <a:t>acción</a:t>
            </a:r>
            <a:r>
              <a:rPr lang="en-GB" sz="900" dirty="0"/>
              <a:t> y </a:t>
            </a:r>
            <a:r>
              <a:rPr lang="en-GB" sz="900" dirty="0" err="1"/>
              <a:t>actualiza</a:t>
            </a:r>
            <a:r>
              <a:rPr lang="en-GB" sz="900" dirty="0"/>
              <a:t> el </a:t>
            </a:r>
            <a:r>
              <a:rPr lang="en-GB" sz="900" dirty="0" err="1"/>
              <a:t>estado</a:t>
            </a:r>
            <a:endParaRPr lang="en-GB" sz="900" dirty="0"/>
          </a:p>
        </p:txBody>
      </p:sp>
      <p:cxnSp>
        <p:nvCxnSpPr>
          <p:cNvPr id="64" name="Elbow Connector 63"/>
          <p:cNvCxnSpPr>
            <a:stCxn id="6" idx="2"/>
            <a:endCxn id="40" idx="1"/>
          </p:cNvCxnSpPr>
          <p:nvPr/>
        </p:nvCxnSpPr>
        <p:spPr>
          <a:xfrm rot="5400000" flipH="1">
            <a:off x="3668340" y="285061"/>
            <a:ext cx="355711" cy="6846568"/>
          </a:xfrm>
          <a:prstGeom prst="bentConnector4">
            <a:avLst>
              <a:gd name="adj1" fmla="val -291338"/>
              <a:gd name="adj2" fmla="val 103339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288530" y="4142576"/>
            <a:ext cx="1388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El </a:t>
            </a:r>
            <a:r>
              <a:rPr lang="en-GB" sz="900" dirty="0" err="1"/>
              <a:t>estado</a:t>
            </a:r>
            <a:r>
              <a:rPr lang="en-GB" sz="900" dirty="0"/>
              <a:t> cambia </a:t>
            </a:r>
            <a:r>
              <a:rPr lang="en-GB" sz="900" dirty="0" err="1"/>
              <a:t>toca</a:t>
            </a:r>
            <a:r>
              <a:rPr lang="en-GB" sz="900" dirty="0"/>
              <a:t> </a:t>
            </a:r>
            <a:r>
              <a:rPr lang="en-GB" sz="900" dirty="0" err="1"/>
              <a:t>redibujar</a:t>
            </a:r>
            <a:r>
              <a:rPr lang="en-GB" sz="900" dirty="0"/>
              <a:t> (</a:t>
            </a:r>
            <a:r>
              <a:rPr lang="en-GB" sz="900" dirty="0" err="1"/>
              <a:t>lanzar</a:t>
            </a:r>
            <a:r>
              <a:rPr lang="en-GB" sz="900" dirty="0"/>
              <a:t> render </a:t>
            </a:r>
            <a:r>
              <a:rPr lang="en-GB" sz="900" dirty="0" err="1"/>
              <a:t>donde</a:t>
            </a:r>
            <a:r>
              <a:rPr lang="en-GB" sz="900" dirty="0"/>
              <a:t> </a:t>
            </a:r>
            <a:r>
              <a:rPr lang="en-GB" sz="900" dirty="0" err="1"/>
              <a:t>este</a:t>
            </a:r>
            <a:r>
              <a:rPr lang="en-GB" sz="900" dirty="0"/>
              <a:t> </a:t>
            </a:r>
            <a:r>
              <a:rPr lang="en-GB" sz="900" dirty="0" err="1"/>
              <a:t>conectado</a:t>
            </a:r>
            <a:r>
              <a:rPr lang="en-GB" sz="900" dirty="0"/>
              <a:t> y </a:t>
            </a:r>
            <a:r>
              <a:rPr lang="en-GB" sz="900" dirty="0" err="1"/>
              <a:t>donde</a:t>
            </a:r>
            <a:r>
              <a:rPr lang="en-GB" sz="900" dirty="0"/>
              <a:t> </a:t>
            </a:r>
            <a:r>
              <a:rPr lang="en-GB" sz="900" dirty="0" err="1"/>
              <a:t>haya</a:t>
            </a:r>
            <a:r>
              <a:rPr lang="en-GB" sz="900" dirty="0"/>
              <a:t> </a:t>
            </a:r>
            <a:r>
              <a:rPr lang="en-GB" sz="900" dirty="0" err="1"/>
              <a:t>cambiado</a:t>
            </a:r>
            <a:r>
              <a:rPr lang="en-GB" sz="9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947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9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5" grpId="0" animBg="1"/>
      <p:bldP spid="33" grpId="0" animBg="1"/>
      <p:bldP spid="31" grpId="0"/>
      <p:bldP spid="35" grpId="0"/>
      <p:bldP spid="37" grpId="0"/>
      <p:bldP spid="39" grpId="0" animBg="1"/>
      <p:bldP spid="40" grpId="0" animBg="1"/>
      <p:bldP spid="41" grpId="0" animBg="1"/>
      <p:bldP spid="7" grpId="0"/>
      <p:bldP spid="59" grpId="0"/>
      <p:bldP spid="62" grpId="0"/>
      <p:bldP spid="6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Reglas básicas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44" y="1450920"/>
            <a:ext cx="2028245" cy="1139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02" y="2682239"/>
            <a:ext cx="2017925" cy="113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02" y="3909060"/>
            <a:ext cx="2014888" cy="11353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37460" y="1482922"/>
            <a:ext cx="6459855" cy="503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Las </a:t>
            </a:r>
            <a:r>
              <a:rPr lang="en-US" dirty="0" err="1"/>
              <a:t>funciones</a:t>
            </a:r>
            <a:r>
              <a:rPr lang="en-US" dirty="0"/>
              <a:t> de un reducer son </a:t>
            </a:r>
            <a:r>
              <a:rPr lang="en-US" dirty="0" err="1"/>
              <a:t>puras</a:t>
            </a:r>
            <a:r>
              <a:rPr lang="en-US" dirty="0"/>
              <a:t>.</a:t>
            </a:r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2537459" y="2166889"/>
            <a:ext cx="6459856" cy="542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Una </a:t>
            </a:r>
            <a:r>
              <a:rPr lang="en-US" dirty="0" err="1"/>
              <a:t>acción</a:t>
            </a:r>
            <a:r>
              <a:rPr lang="en-US" dirty="0"/>
              <a:t> no </a:t>
            </a:r>
            <a:r>
              <a:rPr lang="en-US" dirty="0" err="1"/>
              <a:t>debería</a:t>
            </a:r>
            <a:r>
              <a:rPr lang="en-US" dirty="0"/>
              <a:t> de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de </a:t>
            </a:r>
            <a:r>
              <a:rPr lang="en-US" dirty="0" err="1"/>
              <a:t>aprox</a:t>
            </a:r>
            <a:r>
              <a:rPr lang="en-US" dirty="0"/>
              <a:t>. 20 </a:t>
            </a:r>
            <a:r>
              <a:rPr lang="en-US" dirty="0" err="1"/>
              <a:t>líneas</a:t>
            </a:r>
            <a:r>
              <a:rPr lang="en-US" dirty="0"/>
              <a:t> de </a:t>
            </a:r>
            <a:r>
              <a:rPr lang="en-US" dirty="0" err="1"/>
              <a:t>código</a:t>
            </a:r>
            <a:r>
              <a:rPr lang="en-US" dirty="0"/>
              <a:t>.</a:t>
            </a:r>
            <a:endParaRPr lang="es-ES" dirty="0"/>
          </a:p>
        </p:txBody>
      </p:sp>
      <p:sp>
        <p:nvSpPr>
          <p:cNvPr id="10" name="Rectangle 9"/>
          <p:cNvSpPr/>
          <p:nvPr/>
        </p:nvSpPr>
        <p:spPr>
          <a:xfrm>
            <a:off x="2537459" y="3614060"/>
            <a:ext cx="6459856" cy="534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 reducer </a:t>
            </a:r>
            <a:r>
              <a:rPr lang="en-US" dirty="0" err="1"/>
              <a:t>jamás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lanzar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acción</a:t>
            </a:r>
            <a:r>
              <a:rPr lang="en-US" dirty="0"/>
              <a:t>.</a:t>
            </a:r>
            <a:endParaRPr lang="es-ES" dirty="0"/>
          </a:p>
        </p:txBody>
      </p:sp>
      <p:sp>
        <p:nvSpPr>
          <p:cNvPr id="11" name="Rectangle 10"/>
          <p:cNvSpPr/>
          <p:nvPr/>
        </p:nvSpPr>
        <p:spPr>
          <a:xfrm>
            <a:off x="2537459" y="4329596"/>
            <a:ext cx="6459856" cy="712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 </a:t>
            </a:r>
            <a:r>
              <a:rPr lang="en-US" dirty="0" err="1"/>
              <a:t>componente</a:t>
            </a:r>
            <a:r>
              <a:rPr lang="en-US" dirty="0"/>
              <a:t> </a:t>
            </a:r>
            <a:r>
              <a:rPr lang="en-US" dirty="0" err="1"/>
              <a:t>presentacional</a:t>
            </a:r>
            <a:r>
              <a:rPr lang="en-US" dirty="0"/>
              <a:t> no </a:t>
            </a:r>
            <a:r>
              <a:rPr lang="en-US" dirty="0" err="1"/>
              <a:t>debe</a:t>
            </a:r>
            <a:r>
              <a:rPr lang="en-US" dirty="0"/>
              <a:t> saber </a:t>
            </a:r>
            <a:r>
              <a:rPr lang="en-US" dirty="0" err="1"/>
              <a:t>ni</a:t>
            </a:r>
            <a:r>
              <a:rPr lang="en-US" dirty="0"/>
              <a:t> lo que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acción</a:t>
            </a:r>
            <a:r>
              <a:rPr lang="en-US" dirty="0"/>
              <a:t>, </a:t>
            </a:r>
            <a:r>
              <a:rPr lang="en-US" dirty="0" err="1"/>
              <a:t>ni</a:t>
            </a:r>
            <a:r>
              <a:rPr lang="en-US" dirty="0"/>
              <a:t> un reducer, </a:t>
            </a:r>
            <a:r>
              <a:rPr lang="en-US" dirty="0" err="1"/>
              <a:t>ni</a:t>
            </a:r>
            <a:r>
              <a:rPr lang="en-US" dirty="0"/>
              <a:t> un dispatch</a:t>
            </a:r>
            <a:endParaRPr lang="es-ES" dirty="0"/>
          </a:p>
        </p:txBody>
      </p:sp>
      <p:sp>
        <p:nvSpPr>
          <p:cNvPr id="12" name="Rectangle 11"/>
          <p:cNvSpPr/>
          <p:nvPr/>
        </p:nvSpPr>
        <p:spPr>
          <a:xfrm>
            <a:off x="2537459" y="2890475"/>
            <a:ext cx="6459856" cy="542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Una </a:t>
            </a:r>
            <a:r>
              <a:rPr lang="en-US" dirty="0" err="1"/>
              <a:t>acción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de </a:t>
            </a:r>
            <a:r>
              <a:rPr lang="en-US" dirty="0" err="1"/>
              <a:t>ejecutar</a:t>
            </a:r>
            <a:r>
              <a:rPr lang="en-US" dirty="0"/>
              <a:t> </a:t>
            </a:r>
            <a:r>
              <a:rPr lang="en-US" dirty="0" err="1"/>
              <a:t>código</a:t>
            </a:r>
            <a:r>
              <a:rPr lang="en-US" dirty="0"/>
              <a:t> (</a:t>
            </a:r>
            <a:r>
              <a:rPr lang="en-US" dirty="0" err="1"/>
              <a:t>ej</a:t>
            </a:r>
            <a:r>
              <a:rPr lang="en-US" dirty="0"/>
              <a:t> </a:t>
            </a:r>
            <a:r>
              <a:rPr lang="en-US" dirty="0" err="1"/>
              <a:t>llamada</a:t>
            </a:r>
            <a:r>
              <a:rPr lang="en-US" dirty="0"/>
              <a:t> </a:t>
            </a:r>
            <a:r>
              <a:rPr lang="en-US" dirty="0" err="1"/>
              <a:t>api</a:t>
            </a:r>
            <a:r>
              <a:rPr lang="en-US" dirty="0"/>
              <a:t>)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llamar</a:t>
            </a:r>
            <a:r>
              <a:rPr lang="en-US" dirty="0"/>
              <a:t> </a:t>
            </a:r>
            <a:r>
              <a:rPr lang="en-US" dirty="0" err="1"/>
              <a:t>siempre</a:t>
            </a:r>
            <a:r>
              <a:rPr lang="en-US" dirty="0"/>
              <a:t> a un </a:t>
            </a:r>
            <a:r>
              <a:rPr lang="en-US" dirty="0" err="1"/>
              <a:t>tercero</a:t>
            </a:r>
            <a:r>
              <a:rPr lang="en-US" dirty="0"/>
              <a:t> (e.g. </a:t>
            </a:r>
            <a:r>
              <a:rPr lang="en-US" dirty="0" err="1"/>
              <a:t>clase</a:t>
            </a:r>
            <a:r>
              <a:rPr lang="en-US" dirty="0"/>
              <a:t> plain vanilla </a:t>
            </a:r>
            <a:r>
              <a:rPr lang="en-US" dirty="0" err="1"/>
              <a:t>javascript</a:t>
            </a:r>
            <a:r>
              <a:rPr lang="en-US" dirty="0"/>
              <a:t>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19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Unit</a:t>
            </a:r>
            <a:r>
              <a:rPr lang="es-ES_tradnl" sz="72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_tradnl" sz="72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Testing</a:t>
            </a:r>
            <a:endParaRPr lang="es-ES_tradnl" sz="72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6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Front </a:t>
            </a:r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end</a:t>
            </a:r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572" y="1200150"/>
            <a:ext cx="84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</a:t>
            </a:r>
            <a:r>
              <a:rPr lang="en-GB" dirty="0" err="1"/>
              <a:t>todo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tenemos</a:t>
            </a:r>
            <a:r>
              <a:rPr lang="en-GB" dirty="0"/>
              <a:t> que </a:t>
            </a:r>
            <a:r>
              <a:rPr lang="en-GB" dirty="0" err="1"/>
              <a:t>sumarle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diferentes</a:t>
            </a:r>
            <a:r>
              <a:rPr lang="en-GB" dirty="0"/>
              <a:t> </a:t>
            </a:r>
            <a:r>
              <a:rPr lang="en-GB" dirty="0" err="1"/>
              <a:t>puntos</a:t>
            </a:r>
            <a:r>
              <a:rPr lang="en-GB" dirty="0"/>
              <a:t> de vista con </a:t>
            </a:r>
            <a:r>
              <a:rPr lang="en-GB" dirty="0" err="1"/>
              <a:t>los</a:t>
            </a:r>
            <a:r>
              <a:rPr lang="en-GB" dirty="0"/>
              <a:t> que se </a:t>
            </a:r>
            <a:r>
              <a:rPr lang="en-GB" dirty="0" err="1"/>
              <a:t>manejan</a:t>
            </a:r>
            <a:r>
              <a:rPr lang="en-GB" dirty="0"/>
              <a:t> las </a:t>
            </a:r>
            <a:r>
              <a:rPr lang="en-GB" dirty="0" err="1"/>
              <a:t>propuestas</a:t>
            </a:r>
            <a:r>
              <a:rPr lang="en-GB" dirty="0"/>
              <a:t>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485335" y="4675267"/>
            <a:ext cx="7976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hlinkClick r:id="rId2"/>
              </a:rPr>
              <a:t>https://www.flickr.com/photos/playamongfriends/17464128909/</a:t>
            </a:r>
            <a:r>
              <a:rPr lang="en-GB" dirty="0"/>
              <a:t>  </a:t>
            </a:r>
            <a:r>
              <a:rPr lang="en-GB" sz="800" dirty="0">
                <a:hlinkClick r:id="rId3"/>
              </a:rPr>
              <a:t>https://www.flickr.com/photos/45574318@N00/5370376951/</a:t>
            </a:r>
            <a:r>
              <a:rPr lang="en-GB" sz="8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08" y="2299290"/>
            <a:ext cx="3599691" cy="2401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17" y="2299290"/>
            <a:ext cx="3186332" cy="2389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9317" y="1920225"/>
            <a:ext cx="3186332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Como lo </a:t>
            </a:r>
            <a:r>
              <a:rPr lang="en-GB" sz="1200" dirty="0" err="1"/>
              <a:t>ve</a:t>
            </a:r>
            <a:r>
              <a:rPr lang="en-GB" sz="1200" dirty="0"/>
              <a:t> un </a:t>
            </a:r>
            <a:r>
              <a:rPr lang="en-GB" sz="1200" dirty="0" err="1"/>
              <a:t>desarrollador</a:t>
            </a:r>
            <a:r>
              <a:rPr lang="en-GB" sz="1200" dirty="0"/>
              <a:t>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6308" y="1932765"/>
            <a:ext cx="3599691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200" dirty="0"/>
              <a:t>Como lo </a:t>
            </a:r>
            <a:r>
              <a:rPr lang="en-GB" sz="1200" dirty="0" err="1"/>
              <a:t>ve</a:t>
            </a:r>
            <a:r>
              <a:rPr lang="en-GB" sz="1200" dirty="0"/>
              <a:t> </a:t>
            </a:r>
            <a:r>
              <a:rPr lang="en-GB" sz="1200" dirty="0" err="1"/>
              <a:t>tu</a:t>
            </a:r>
            <a:r>
              <a:rPr lang="en-GB" sz="1200" dirty="0"/>
              <a:t> jefe y el </a:t>
            </a:r>
            <a:r>
              <a:rPr lang="en-GB" sz="1200" dirty="0" err="1"/>
              <a:t>cliente</a:t>
            </a:r>
            <a:r>
              <a:rPr lang="en-GB" sz="1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887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Testing</a:t>
            </a:r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piezas</a:t>
            </a:r>
          </a:p>
        </p:txBody>
      </p:sp>
      <p:sp>
        <p:nvSpPr>
          <p:cNvPr id="3" name="Rectangle 2"/>
          <p:cNvSpPr/>
          <p:nvPr/>
        </p:nvSpPr>
        <p:spPr>
          <a:xfrm>
            <a:off x="6314832" y="3252332"/>
            <a:ext cx="2321168" cy="1603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Mi</a:t>
            </a:r>
            <a:r>
              <a:rPr lang="en-GB" dirty="0"/>
              <a:t> </a:t>
            </a:r>
            <a:r>
              <a:rPr lang="en-GB" dirty="0" err="1"/>
              <a:t>aplicación</a:t>
            </a:r>
            <a:r>
              <a:rPr lang="en-GB" dirty="0"/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087857" y="2405575"/>
            <a:ext cx="2424331" cy="16037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Pruebas</a:t>
            </a:r>
            <a:r>
              <a:rPr lang="en-GB" dirty="0"/>
              <a:t> </a:t>
            </a:r>
            <a:r>
              <a:rPr lang="en-GB" dirty="0" err="1"/>
              <a:t>unitarias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3086821" y="1386369"/>
            <a:ext cx="2424331" cy="51347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Chai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087856" y="1892717"/>
            <a:ext cx="2424331" cy="51347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Mocha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38543" y="1200150"/>
            <a:ext cx="2424331" cy="51347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Sinon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 rot="16200000">
            <a:off x="1221541" y="2437229"/>
            <a:ext cx="2630655" cy="51347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Karma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355" y="379867"/>
            <a:ext cx="1019519" cy="74521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50867" y="4924083"/>
            <a:ext cx="86469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hlinkClick r:id="rId3"/>
              </a:rPr>
              <a:t>https://www.flickr.com/photos/wwarby/4782904694/in/photostream/</a:t>
            </a:r>
            <a:r>
              <a:rPr lang="en-GB" sz="800" dirty="0"/>
              <a:t>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55" y="2004207"/>
            <a:ext cx="1839351" cy="1379513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638543" y="2473579"/>
            <a:ext cx="2424331" cy="51347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Enzyme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19232" y="828626"/>
            <a:ext cx="1264529" cy="654148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solidFill>
                  <a:srgbClr val="CC9900"/>
                </a:solidFill>
              </a:rPr>
              <a:t>Sintaxis</a:t>
            </a:r>
            <a:r>
              <a:rPr lang="en-GB" sz="1000" dirty="0">
                <a:solidFill>
                  <a:srgbClr val="CC9900"/>
                </a:solidFill>
              </a:rPr>
              <a:t> </a:t>
            </a:r>
            <a:r>
              <a:rPr lang="en-GB" sz="1000" dirty="0" err="1">
                <a:solidFill>
                  <a:srgbClr val="CC9900"/>
                </a:solidFill>
              </a:rPr>
              <a:t>más</a:t>
            </a:r>
            <a:r>
              <a:rPr lang="en-GB" sz="1000" dirty="0">
                <a:solidFill>
                  <a:srgbClr val="CC9900"/>
                </a:solidFill>
              </a:rPr>
              <a:t> </a:t>
            </a:r>
            <a:r>
              <a:rPr lang="en-GB" sz="1000" dirty="0" err="1">
                <a:solidFill>
                  <a:srgbClr val="CC9900"/>
                </a:solidFill>
              </a:rPr>
              <a:t>amigable</a:t>
            </a:r>
            <a:r>
              <a:rPr lang="en-GB" sz="1000" dirty="0">
                <a:solidFill>
                  <a:srgbClr val="CC9900"/>
                </a:solidFill>
              </a:rPr>
              <a:t> de leer para las </a:t>
            </a:r>
            <a:r>
              <a:rPr lang="en-GB" sz="1000" dirty="0" err="1">
                <a:solidFill>
                  <a:srgbClr val="CC9900"/>
                </a:solidFill>
              </a:rPr>
              <a:t>comprobaciones</a:t>
            </a:r>
            <a:endParaRPr lang="en-GB" sz="1000" dirty="0">
              <a:solidFill>
                <a:srgbClr val="CC99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6400" y="3649061"/>
            <a:ext cx="2211745" cy="654148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CC9900"/>
                </a:solidFill>
              </a:rPr>
              <a:t>Test Runner: Nos </a:t>
            </a:r>
            <a:r>
              <a:rPr lang="en-GB" sz="1000" dirty="0" err="1">
                <a:solidFill>
                  <a:srgbClr val="CC9900"/>
                </a:solidFill>
              </a:rPr>
              <a:t>permite</a:t>
            </a:r>
            <a:r>
              <a:rPr lang="en-GB" sz="1000" dirty="0">
                <a:solidFill>
                  <a:srgbClr val="CC9900"/>
                </a:solidFill>
              </a:rPr>
              <a:t> </a:t>
            </a:r>
            <a:r>
              <a:rPr lang="en-GB" sz="1000" dirty="0" err="1">
                <a:solidFill>
                  <a:srgbClr val="CC9900"/>
                </a:solidFill>
              </a:rPr>
              <a:t>ejecutar</a:t>
            </a:r>
            <a:r>
              <a:rPr lang="en-GB" sz="1000" dirty="0">
                <a:solidFill>
                  <a:srgbClr val="CC9900"/>
                </a:solidFill>
              </a:rPr>
              <a:t> </a:t>
            </a:r>
            <a:r>
              <a:rPr lang="en-GB" sz="1000" dirty="0" err="1">
                <a:solidFill>
                  <a:srgbClr val="CC9900"/>
                </a:solidFill>
              </a:rPr>
              <a:t>los</a:t>
            </a:r>
            <a:r>
              <a:rPr lang="en-GB" sz="1000" dirty="0">
                <a:solidFill>
                  <a:srgbClr val="CC9900"/>
                </a:solidFill>
              </a:rPr>
              <a:t> tests </a:t>
            </a:r>
            <a:r>
              <a:rPr lang="en-GB" sz="1000" dirty="0" err="1">
                <a:solidFill>
                  <a:srgbClr val="CC9900"/>
                </a:solidFill>
              </a:rPr>
              <a:t>por</a:t>
            </a:r>
            <a:r>
              <a:rPr lang="en-GB" sz="1000" dirty="0">
                <a:solidFill>
                  <a:srgbClr val="CC9900"/>
                </a:solidFill>
              </a:rPr>
              <a:t> </a:t>
            </a:r>
            <a:r>
              <a:rPr lang="en-GB" sz="1000" dirty="0" err="1">
                <a:solidFill>
                  <a:srgbClr val="CC9900"/>
                </a:solidFill>
              </a:rPr>
              <a:t>línea</a:t>
            </a:r>
            <a:r>
              <a:rPr lang="en-GB" sz="1000" dirty="0">
                <a:solidFill>
                  <a:srgbClr val="CC9900"/>
                </a:solidFill>
              </a:rPr>
              <a:t> de </a:t>
            </a:r>
            <a:r>
              <a:rPr lang="en-GB" sz="1000" dirty="0" err="1">
                <a:solidFill>
                  <a:srgbClr val="CC9900"/>
                </a:solidFill>
              </a:rPr>
              <a:t>comandos</a:t>
            </a:r>
            <a:r>
              <a:rPr lang="en-GB" sz="1000" dirty="0">
                <a:solidFill>
                  <a:srgbClr val="CC9900"/>
                </a:solidFill>
              </a:rPr>
              <a:t>, </a:t>
            </a:r>
            <a:r>
              <a:rPr lang="en-GB" sz="1000" dirty="0" err="1">
                <a:solidFill>
                  <a:srgbClr val="CC9900"/>
                </a:solidFill>
              </a:rPr>
              <a:t>buen</a:t>
            </a:r>
            <a:r>
              <a:rPr lang="en-GB" sz="1000" dirty="0">
                <a:solidFill>
                  <a:srgbClr val="CC9900"/>
                </a:solidFill>
              </a:rPr>
              <a:t> </a:t>
            </a:r>
            <a:r>
              <a:rPr lang="en-GB" sz="1000" dirty="0" err="1">
                <a:solidFill>
                  <a:srgbClr val="CC9900"/>
                </a:solidFill>
              </a:rPr>
              <a:t>punto</a:t>
            </a:r>
            <a:r>
              <a:rPr lang="en-GB" sz="1000" dirty="0">
                <a:solidFill>
                  <a:srgbClr val="CC9900"/>
                </a:solidFill>
              </a:rPr>
              <a:t> de entrada para </a:t>
            </a:r>
            <a:r>
              <a:rPr lang="en-GB" sz="1000" dirty="0" err="1">
                <a:solidFill>
                  <a:srgbClr val="CC9900"/>
                </a:solidFill>
              </a:rPr>
              <a:t>integrar</a:t>
            </a:r>
            <a:r>
              <a:rPr lang="en-GB" sz="1000" dirty="0">
                <a:solidFill>
                  <a:srgbClr val="CC9900"/>
                </a:solidFill>
              </a:rPr>
              <a:t> con un </a:t>
            </a:r>
            <a:r>
              <a:rPr lang="en-GB" sz="1000" dirty="0" err="1">
                <a:solidFill>
                  <a:srgbClr val="CC9900"/>
                </a:solidFill>
              </a:rPr>
              <a:t>servidor</a:t>
            </a:r>
            <a:r>
              <a:rPr lang="en-GB" sz="1000" dirty="0">
                <a:solidFill>
                  <a:srgbClr val="CC9900"/>
                </a:solidFill>
              </a:rPr>
              <a:t> de </a:t>
            </a:r>
            <a:r>
              <a:rPr lang="en-GB" sz="1000" dirty="0" err="1">
                <a:solidFill>
                  <a:srgbClr val="CC9900"/>
                </a:solidFill>
              </a:rPr>
              <a:t>integración</a:t>
            </a:r>
            <a:r>
              <a:rPr lang="en-GB" sz="1000" dirty="0">
                <a:solidFill>
                  <a:srgbClr val="CC9900"/>
                </a:solidFill>
              </a:rPr>
              <a:t> continua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430609" y="2184859"/>
            <a:ext cx="1264529" cy="654148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CC9900"/>
                </a:solidFill>
              </a:rPr>
              <a:t>Para </a:t>
            </a:r>
            <a:r>
              <a:rPr lang="en-GB" sz="1000" dirty="0" err="1">
                <a:solidFill>
                  <a:srgbClr val="CC9900"/>
                </a:solidFill>
              </a:rPr>
              <a:t>probar</a:t>
            </a:r>
            <a:r>
              <a:rPr lang="en-GB" sz="1000" dirty="0">
                <a:solidFill>
                  <a:srgbClr val="CC9900"/>
                </a:solidFill>
              </a:rPr>
              <a:t> components de React (UI)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808092" y="1022775"/>
            <a:ext cx="1264529" cy="654148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solidFill>
                  <a:srgbClr val="CC9900"/>
                </a:solidFill>
              </a:rPr>
              <a:t>Librería</a:t>
            </a:r>
            <a:r>
              <a:rPr lang="en-GB" sz="1000" dirty="0">
                <a:solidFill>
                  <a:srgbClr val="CC9900"/>
                </a:solidFill>
              </a:rPr>
              <a:t> de mocking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66913" y="2245054"/>
            <a:ext cx="1264529" cy="654148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CC9900"/>
                </a:solidFill>
              </a:rPr>
              <a:t>Test framework </a:t>
            </a:r>
            <a:r>
              <a:rPr lang="en-GB" sz="1000" dirty="0" err="1">
                <a:solidFill>
                  <a:srgbClr val="CC9900"/>
                </a:solidFill>
              </a:rPr>
              <a:t>corre</a:t>
            </a:r>
            <a:r>
              <a:rPr lang="en-GB" sz="1000" dirty="0">
                <a:solidFill>
                  <a:srgbClr val="CC9900"/>
                </a:solidFill>
              </a:rPr>
              <a:t> </a:t>
            </a:r>
            <a:r>
              <a:rPr lang="en-GB" sz="1000" dirty="0" err="1">
                <a:solidFill>
                  <a:srgbClr val="CC9900"/>
                </a:solidFill>
              </a:rPr>
              <a:t>en</a:t>
            </a:r>
            <a:r>
              <a:rPr lang="en-GB" sz="1000" dirty="0">
                <a:solidFill>
                  <a:srgbClr val="CC9900"/>
                </a:solidFill>
              </a:rPr>
              <a:t> node y </a:t>
            </a:r>
            <a:r>
              <a:rPr lang="en-GB" sz="1000" dirty="0" err="1">
                <a:solidFill>
                  <a:srgbClr val="CC9900"/>
                </a:solidFill>
              </a:rPr>
              <a:t>en</a:t>
            </a:r>
            <a:r>
              <a:rPr lang="en-GB" sz="1000" dirty="0">
                <a:solidFill>
                  <a:srgbClr val="CC9900"/>
                </a:solidFill>
              </a:rPr>
              <a:t> el </a:t>
            </a:r>
            <a:r>
              <a:rPr lang="en-GB" sz="1000" dirty="0" err="1">
                <a:solidFill>
                  <a:srgbClr val="CC9900"/>
                </a:solidFill>
              </a:rPr>
              <a:t>navegador</a:t>
            </a:r>
            <a:r>
              <a:rPr lang="en-GB" sz="1000" dirty="0">
                <a:solidFill>
                  <a:srgbClr val="CC9900"/>
                </a:solidFill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 rot="12213602">
            <a:off x="5658690" y="3943247"/>
            <a:ext cx="580580" cy="22188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413602">
            <a:off x="5500654" y="4363231"/>
            <a:ext cx="580580" cy="22188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6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 animBg="1"/>
      <p:bldP spid="17" grpId="0" animBg="1"/>
      <p:bldP spid="35" grpId="0" animBg="1"/>
      <p:bldP spid="37" grpId="0" animBg="1"/>
      <p:bldP spid="38" grpId="0" animBg="1"/>
      <p:bldP spid="41" grpId="0" animBg="1"/>
      <p:bldP spid="29" grpId="0" animBg="1"/>
      <p:bldP spid="43" grpId="0" animBg="1"/>
      <p:bldP spid="45" grpId="0" animBg="1"/>
      <p:bldP spid="46" grpId="0" animBg="1"/>
      <p:bldP spid="47" grpId="0" animBg="1"/>
      <p:bldP spid="2" grpId="0" animBg="1"/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</a:t>
            </a:r>
            <a:r>
              <a:rPr lang="es-ES_tradnl" sz="7200" spc="-300" dirty="0" err="1">
                <a:solidFill>
                  <a:schemeClr val="tx2">
                    <a:lumMod val="75000"/>
                  </a:schemeClr>
                </a:solidFill>
              </a:rPr>
              <a:t>Reducer</a:t>
            </a:r>
            <a:endParaRPr lang="es-ES_tradnl" sz="7200" spc="-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Fácil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7302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</a:t>
            </a:r>
            <a:r>
              <a:rPr lang="es-ES_tradnl" sz="7200" spc="-300" dirty="0" err="1">
                <a:solidFill>
                  <a:schemeClr val="tx2">
                    <a:lumMod val="75000"/>
                  </a:schemeClr>
                </a:solidFill>
              </a:rPr>
              <a:t>Actions</a:t>
            </a:r>
            <a:endParaRPr lang="es-ES_tradnl" sz="7200" spc="-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Mocking</a:t>
            </a:r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 y asíncronos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68839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</a:t>
            </a:r>
            <a:r>
              <a:rPr lang="es-ES_tradnl" sz="7200" spc="-300" dirty="0" err="1">
                <a:solidFill>
                  <a:schemeClr val="tx2">
                    <a:lumMod val="75000"/>
                  </a:schemeClr>
                </a:solidFill>
              </a:rPr>
              <a:t>Components</a:t>
            </a:r>
            <a:endParaRPr lang="es-ES_tradnl" sz="7200" spc="-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Container</a:t>
            </a:r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 y </a:t>
            </a:r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presentacional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43283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Bonus</a:t>
            </a:r>
            <a:endParaRPr lang="es-ES_tradnl" sz="72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14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095500"/>
            <a:ext cx="8229600" cy="895350"/>
          </a:xfrm>
        </p:spPr>
        <p:txBody>
          <a:bodyPr/>
          <a:lstStyle/>
          <a:p>
            <a:r>
              <a:rPr lang="es-ES_tradnl" sz="7200" spc="-300" dirty="0">
                <a:solidFill>
                  <a:schemeClr val="tx2">
                    <a:lumMod val="75000"/>
                  </a:schemeClr>
                </a:solidFill>
              </a:rPr>
              <a:t>Demo </a:t>
            </a:r>
            <a:r>
              <a:rPr lang="es-ES_tradnl" sz="7200" spc="-300" dirty="0" err="1">
                <a:solidFill>
                  <a:schemeClr val="tx2">
                    <a:lumMod val="75000"/>
                  </a:schemeClr>
                </a:solidFill>
              </a:rPr>
              <a:t>Validation</a:t>
            </a:r>
            <a:endParaRPr lang="es-ES_tradnl" sz="7200" spc="-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798828"/>
          </a:xfrm>
        </p:spPr>
        <p:txBody>
          <a:bodyPr>
            <a:normAutofit/>
          </a:bodyPr>
          <a:lstStyle/>
          <a:p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lcFormsValidation</a:t>
            </a:r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 </a:t>
            </a:r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coming</a:t>
            </a:r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 </a:t>
            </a:r>
            <a:r>
              <a:rPr lang="es-ES_tradnl" sz="2800" dirty="0" err="1">
                <a:solidFill>
                  <a:srgbClr val="7F7F7F"/>
                </a:solidFill>
                <a:latin typeface="Neo Sans Std Light"/>
                <a:cs typeface="Neo Sans Std Light"/>
              </a:rPr>
              <a:t>soon</a:t>
            </a:r>
            <a:r>
              <a:rPr lang="es-ES_tradnl" sz="2800" dirty="0">
                <a:solidFill>
                  <a:srgbClr val="7F7F7F"/>
                </a:solidFill>
                <a:latin typeface="Neo Sans Std Light"/>
                <a:cs typeface="Neo Sans Std Light"/>
              </a:rPr>
              <a:t>…</a:t>
            </a:r>
            <a:endParaRPr lang="es-ES_tradnl" sz="2800" b="1" i="1" dirty="0">
              <a:solidFill>
                <a:srgbClr val="C0504D"/>
              </a:solidFill>
              <a:latin typeface="Neo Sans Std Light"/>
              <a:cs typeface="Neo Sans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27826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38126"/>
            <a:ext cx="8734941" cy="409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Braulio\Pictures\BraulioDr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529139"/>
            <a:ext cx="504825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950" y="4510089"/>
            <a:ext cx="114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Braulio Díez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2475" y="4776789"/>
            <a:ext cx="1533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Freelancer</a:t>
            </a:r>
            <a:endParaRPr lang="es-ES" sz="1400" dirty="0"/>
          </a:p>
        </p:txBody>
      </p:sp>
      <p:pic>
        <p:nvPicPr>
          <p:cNvPr id="18" name="Picture 5" descr="C:\Users\Braulio\Pictures\Blogger-37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26" y="4552950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994601" y="4824677"/>
            <a:ext cx="20780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/>
              <a:t>formacion.lemoncode.net</a:t>
            </a:r>
          </a:p>
        </p:txBody>
      </p:sp>
      <p:pic>
        <p:nvPicPr>
          <p:cNvPr id="20" name="Picture 4" descr="C:\Users\Braulio\Pictures\Twitter-37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69" y="454818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90868" y="4814889"/>
            <a:ext cx="158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hlinkClick r:id="rId6"/>
              </a:rPr>
              <a:t>@</a:t>
            </a:r>
            <a:r>
              <a:rPr lang="es-ES" sz="1400" dirty="0" err="1"/>
              <a:t>lemoncoders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436602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 pañales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400" y="1314259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que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lleva</a:t>
            </a:r>
            <a:r>
              <a:rPr lang="en-US" dirty="0"/>
              <a:t> </a:t>
            </a:r>
            <a:r>
              <a:rPr lang="en-US" dirty="0" err="1"/>
              <a:t>esto</a:t>
            </a:r>
            <a:r>
              <a:rPr lang="en-US" dirty="0"/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333" y="1797700"/>
            <a:ext cx="8375111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 darnos cuenta de que un desarrollo web es algo complejo</a:t>
            </a:r>
          </a:p>
        </p:txBody>
      </p:sp>
      <p:sp>
        <p:nvSpPr>
          <p:cNvPr id="7" name="Rectangle 6"/>
          <p:cNvSpPr/>
          <p:nvPr/>
        </p:nvSpPr>
        <p:spPr>
          <a:xfrm>
            <a:off x="485333" y="2626195"/>
            <a:ext cx="8375111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 buscar </a:t>
            </a:r>
            <a:r>
              <a:rPr lang="es-ES" dirty="0" err="1"/>
              <a:t>frameworks</a:t>
            </a:r>
            <a:r>
              <a:rPr lang="es-ES" dirty="0"/>
              <a:t> / librerías que nos faciliten hacer un desarrollo robusto</a:t>
            </a:r>
          </a:p>
        </p:txBody>
      </p:sp>
      <p:sp>
        <p:nvSpPr>
          <p:cNvPr id="8" name="Rectangle 7"/>
          <p:cNvSpPr/>
          <p:nvPr/>
        </p:nvSpPr>
        <p:spPr>
          <a:xfrm>
            <a:off x="485333" y="3454690"/>
            <a:ext cx="8375111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 encontrarnos con que no hay una solución óptima al problema</a:t>
            </a:r>
          </a:p>
        </p:txBody>
      </p:sp>
      <p:sp>
        <p:nvSpPr>
          <p:cNvPr id="9" name="Rectangle 8"/>
          <p:cNvSpPr/>
          <p:nvPr/>
        </p:nvSpPr>
        <p:spPr>
          <a:xfrm>
            <a:off x="485333" y="4283185"/>
            <a:ext cx="8375111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 desesperarnos y apuntarnos al </a:t>
            </a:r>
            <a:r>
              <a:rPr lang="es-ES" dirty="0" err="1"/>
              <a:t>moviento</a:t>
            </a:r>
            <a:r>
              <a:rPr lang="es-ES" dirty="0"/>
              <a:t> de “</a:t>
            </a:r>
            <a:r>
              <a:rPr lang="es-ES" dirty="0" err="1"/>
              <a:t>javascript</a:t>
            </a:r>
            <a:r>
              <a:rPr lang="es-ES" dirty="0"/>
              <a:t> fatigue”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96" y="1498925"/>
            <a:ext cx="3543607" cy="349788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72888" y="1005840"/>
            <a:ext cx="3213812" cy="21031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¡ Haber </a:t>
            </a:r>
            <a:r>
              <a:rPr lang="en-GB" sz="2800" dirty="0" err="1">
                <a:solidFill>
                  <a:schemeClr val="tx1"/>
                </a:solidFill>
              </a:rPr>
              <a:t>elegido</a:t>
            </a:r>
            <a:r>
              <a:rPr lang="en-GB" sz="2800" dirty="0">
                <a:solidFill>
                  <a:schemeClr val="tx1"/>
                </a:solidFill>
              </a:rPr>
              <a:t> Silverlight !</a:t>
            </a:r>
          </a:p>
        </p:txBody>
      </p:sp>
      <p:sp>
        <p:nvSpPr>
          <p:cNvPr id="11" name="Oval 10"/>
          <p:cNvSpPr/>
          <p:nvPr/>
        </p:nvSpPr>
        <p:spPr>
          <a:xfrm>
            <a:off x="4031538" y="2900283"/>
            <a:ext cx="465282" cy="4173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299555" y="3220218"/>
            <a:ext cx="465282" cy="4173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078772" y="4994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hlinkClick r:id="rId3"/>
              </a:rPr>
              <a:t>https://www.flickr.com/photos/40586272@N03/15087104956/</a:t>
            </a:r>
            <a:r>
              <a:rPr lang="en-GB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448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229600" cy="895350"/>
          </a:xfrm>
        </p:spPr>
        <p:txBody>
          <a:bodyPr/>
          <a:lstStyle/>
          <a:p>
            <a:r>
              <a:rPr lang="es-ES_tradnl" sz="4800" spc="-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Librerias</a:t>
            </a:r>
            <a:endParaRPr lang="es-ES_tradnl" sz="4800" spc="-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00" y="1314259"/>
            <a:ext cx="845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</a:t>
            </a:r>
            <a:r>
              <a:rPr lang="en-US" dirty="0" err="1"/>
              <a:t>usando</a:t>
            </a:r>
            <a:r>
              <a:rPr lang="en-US" dirty="0"/>
              <a:t> </a:t>
            </a:r>
            <a:r>
              <a:rPr lang="en-US" dirty="0" err="1"/>
              <a:t>librerías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encontramos</a:t>
            </a:r>
            <a:r>
              <a:rPr lang="en-US" dirty="0"/>
              <a:t> que…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333" y="1797700"/>
            <a:ext cx="8375111" cy="609371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Las librerías / </a:t>
            </a:r>
            <a:r>
              <a:rPr lang="es-ES" sz="1600" dirty="0" err="1"/>
              <a:t>frameworks</a:t>
            </a:r>
            <a:r>
              <a:rPr lang="es-ES" sz="1600" dirty="0"/>
              <a:t> tienen su peso, … ojo en un dispositivo móvil.</a:t>
            </a:r>
          </a:p>
        </p:txBody>
      </p:sp>
      <p:sp>
        <p:nvSpPr>
          <p:cNvPr id="7" name="Rectangle 6"/>
          <p:cNvSpPr/>
          <p:nvPr/>
        </p:nvSpPr>
        <p:spPr>
          <a:xfrm>
            <a:off x="485333" y="2464413"/>
            <a:ext cx="8375111" cy="630476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Técnicas como el </a:t>
            </a:r>
            <a:r>
              <a:rPr lang="es-ES" sz="1600" dirty="0" err="1"/>
              <a:t>binding</a:t>
            </a:r>
            <a:r>
              <a:rPr lang="es-ES" sz="1600" dirty="0"/>
              <a:t> </a:t>
            </a:r>
            <a:r>
              <a:rPr lang="es-ES" sz="1600" dirty="0" err="1"/>
              <a:t>two</a:t>
            </a:r>
            <a:r>
              <a:rPr lang="es-ES" sz="1600" dirty="0"/>
              <a:t> </a:t>
            </a:r>
            <a:r>
              <a:rPr lang="es-ES" sz="1600" dirty="0" err="1"/>
              <a:t>way</a:t>
            </a:r>
            <a:r>
              <a:rPr lang="es-ES" sz="1600" dirty="0"/>
              <a:t> / </a:t>
            </a:r>
            <a:r>
              <a:rPr lang="es-ES" sz="1600" dirty="0" err="1"/>
              <a:t>watch</a:t>
            </a:r>
            <a:r>
              <a:rPr lang="es-ES" sz="1600" dirty="0"/>
              <a:t> (</a:t>
            </a:r>
            <a:r>
              <a:rPr lang="es-ES" sz="1600" dirty="0" err="1"/>
              <a:t>e.g</a:t>
            </a:r>
            <a:r>
              <a:rPr lang="es-ES" sz="1600" dirty="0"/>
              <a:t>. angular) pueden hacer que tu aplicación vaya lenta en algunos casos, y generen bugs difíciles de resolver.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485333" y="3166299"/>
            <a:ext cx="8375111" cy="596805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No sabemos usarlas e inducen al engorde sistemático (</a:t>
            </a:r>
            <a:r>
              <a:rPr lang="es-ES" sz="1600" dirty="0" err="1"/>
              <a:t>e.g</a:t>
            </a:r>
            <a:r>
              <a:rPr lang="es-ES" sz="1600" dirty="0"/>
              <a:t>. </a:t>
            </a:r>
            <a:r>
              <a:rPr lang="es-ES" sz="1600" dirty="0" err="1"/>
              <a:t>controllers</a:t>
            </a:r>
            <a:r>
              <a:rPr lang="es-ES" sz="1600" dirty="0"/>
              <a:t> de angular que hacen muchas más cosas de las que deberían).</a:t>
            </a:r>
          </a:p>
        </p:txBody>
      </p:sp>
      <p:sp>
        <p:nvSpPr>
          <p:cNvPr id="9" name="Rectangle 8"/>
          <p:cNvSpPr/>
          <p:nvPr/>
        </p:nvSpPr>
        <p:spPr>
          <a:xfrm>
            <a:off x="485333" y="4367593"/>
            <a:ext cx="8375111" cy="712602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Muchas librerías hacen </a:t>
            </a:r>
            <a:r>
              <a:rPr lang="es-ES" sz="1600" dirty="0" err="1"/>
              <a:t>render</a:t>
            </a:r>
            <a:r>
              <a:rPr lang="es-ES" sz="1600" dirty="0"/>
              <a:t> en cliente eso está muy bien… pero también necesitamos en servidor (rendimiento primera carga y SEO </a:t>
            </a:r>
            <a:r>
              <a:rPr lang="es-ES" sz="1600" dirty="0" err="1"/>
              <a:t>friendly</a:t>
            </a:r>
            <a:r>
              <a:rPr lang="es-ES" sz="1600" dirty="0"/>
              <a:t>).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333" y="3813412"/>
            <a:ext cx="8375111" cy="484268"/>
          </a:xfrm>
          <a:prstGeom prst="rect">
            <a:avLst/>
          </a:prstGeom>
          <a:solidFill>
            <a:srgbClr val="2D8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Mi l</a:t>
            </a:r>
            <a:r>
              <a:rPr lang="en-GB" sz="1600" dirty="0" err="1"/>
              <a:t>ógica</a:t>
            </a:r>
            <a:r>
              <a:rPr lang="en-GB" sz="1600" dirty="0"/>
              <a:t> de </a:t>
            </a:r>
            <a:r>
              <a:rPr lang="en-GB" sz="1600" dirty="0" err="1"/>
              <a:t>negocio</a:t>
            </a:r>
            <a:r>
              <a:rPr lang="en-GB" sz="1600" dirty="0"/>
              <a:t> </a:t>
            </a:r>
            <a:r>
              <a:rPr lang="en-GB" sz="1600" dirty="0" err="1"/>
              <a:t>acaba</a:t>
            </a:r>
            <a:r>
              <a:rPr lang="en-GB" sz="1600" dirty="0"/>
              <a:t> </a:t>
            </a:r>
            <a:r>
              <a:rPr lang="en-GB" sz="1600" dirty="0" err="1"/>
              <a:t>siendo</a:t>
            </a:r>
            <a:r>
              <a:rPr lang="en-GB" sz="1600" dirty="0"/>
              <a:t> </a:t>
            </a:r>
            <a:r>
              <a:rPr lang="en-GB" sz="1600" dirty="0" err="1"/>
              <a:t>depediente</a:t>
            </a:r>
            <a:r>
              <a:rPr lang="en-GB" sz="1600" dirty="0"/>
              <a:t> de la </a:t>
            </a:r>
            <a:r>
              <a:rPr lang="en-GB" sz="1600" dirty="0" err="1"/>
              <a:t>librería</a:t>
            </a:r>
            <a:r>
              <a:rPr lang="en-GB" sz="1600" dirty="0"/>
              <a:t> XYZ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4904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12617</TotalTime>
  <Words>2917</Words>
  <Application>Microsoft Office PowerPoint</Application>
  <PresentationFormat>On-screen Show (16:9)</PresentationFormat>
  <Paragraphs>498</Paragraphs>
  <Slides>76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Arial</vt:lpstr>
      <vt:lpstr>Calibri</vt:lpstr>
      <vt:lpstr>Neo Sans Std</vt:lpstr>
      <vt:lpstr>Neo Sans Std Light</vt:lpstr>
      <vt:lpstr>Neo Sans Std Medium</vt:lpstr>
      <vt:lpstr>Wingdings</vt:lpstr>
      <vt:lpstr>Office Theme</vt:lpstr>
      <vt:lpstr>React Redux</vt:lpstr>
      <vt:lpstr>Agenda</vt:lpstr>
      <vt:lpstr>Presentación</vt:lpstr>
      <vt:lpstr>¿ Quiénes somos?</vt:lpstr>
      <vt:lpstr>Estado actual </vt:lpstr>
      <vt:lpstr>Front end…</vt:lpstr>
      <vt:lpstr>Front end…</vt:lpstr>
      <vt:lpstr>En pañales</vt:lpstr>
      <vt:lpstr>Librerias</vt:lpstr>
      <vt:lpstr>Y con javascript…</vt:lpstr>
      <vt:lpstr>Que vamos a ver</vt:lpstr>
      <vt:lpstr>Problemas</vt:lpstr>
      <vt:lpstr>Previo</vt:lpstr>
      <vt:lpstr>Webpack</vt:lpstr>
      <vt:lpstr>Bundling y webpack</vt:lpstr>
      <vt:lpstr>Bundling y webpack</vt:lpstr>
      <vt:lpstr>Integración Typescript</vt:lpstr>
      <vt:lpstr>imports</vt:lpstr>
      <vt:lpstr>Demo WebPack</vt:lpstr>
      <vt:lpstr>Typescript</vt:lpstr>
      <vt:lpstr>Demo TS</vt:lpstr>
      <vt:lpstr>Rompe Ralph !</vt:lpstr>
      <vt:lpstr>Preparate</vt:lpstr>
      <vt:lpstr>Transgesor</vt:lpstr>
      <vt:lpstr>¿ Estándar?</vt:lpstr>
      <vt:lpstr>Hello React !</vt:lpstr>
      <vt:lpstr>React</vt:lpstr>
      <vt:lpstr>React</vt:lpstr>
      <vt:lpstr>React</vt:lpstr>
      <vt:lpstr>Problemas binding two way</vt:lpstr>
      <vt:lpstr>HTML</vt:lpstr>
      <vt:lpstr>JSX / TSX</vt:lpstr>
      <vt:lpstr>Demo JSX / TSX</vt:lpstr>
      <vt:lpstr>React</vt:lpstr>
      <vt:lpstr>Demo Hello React</vt:lpstr>
      <vt:lpstr>React</vt:lpstr>
      <vt:lpstr>Componente</vt:lpstr>
      <vt:lpstr>Componentes</vt:lpstr>
      <vt:lpstr>Demo Componentes</vt:lpstr>
      <vt:lpstr>Navegación</vt:lpstr>
      <vt:lpstr>Demo Navegación</vt:lpstr>
      <vt:lpstr>Mostrar datos</vt:lpstr>
      <vt:lpstr>Estado y propiedades</vt:lpstr>
      <vt:lpstr>Flujo componentes</vt:lpstr>
      <vt:lpstr>Demo Datos</vt:lpstr>
      <vt:lpstr>Presentación</vt:lpstr>
      <vt:lpstr>Componente presentación</vt:lpstr>
      <vt:lpstr>Demo Presentación</vt:lpstr>
      <vt:lpstr>Llamadas ajax</vt:lpstr>
      <vt:lpstr>Demo ajax</vt:lpstr>
      <vt:lpstr>Demo formulario</vt:lpstr>
      <vt:lpstr>Intro Redux</vt:lpstr>
      <vt:lpstr>Intro Redux</vt:lpstr>
      <vt:lpstr>Esquema Redux</vt:lpstr>
      <vt:lpstr>State</vt:lpstr>
      <vt:lpstr>State</vt:lpstr>
      <vt:lpstr>Render Optimizado</vt:lpstr>
      <vt:lpstr>Demo Redux</vt:lpstr>
      <vt:lpstr>Redux-Thunk</vt:lpstr>
      <vt:lpstr>Llamadas asíncronas</vt:lpstr>
      <vt:lpstr>Middleware</vt:lpstr>
      <vt:lpstr>Cómo funciona</vt:lpstr>
      <vt:lpstr>Flujo síncrono</vt:lpstr>
      <vt:lpstr>Flujo asíncrono</vt:lpstr>
      <vt:lpstr>Cómo se configura</vt:lpstr>
      <vt:lpstr>Demo Redux - Thunk</vt:lpstr>
      <vt:lpstr>Recapitulando</vt:lpstr>
      <vt:lpstr>Reglas básicas</vt:lpstr>
      <vt:lpstr>Unit Testing</vt:lpstr>
      <vt:lpstr>Testing piezas</vt:lpstr>
      <vt:lpstr>Demo Reducer</vt:lpstr>
      <vt:lpstr>Demo Actions</vt:lpstr>
      <vt:lpstr>Demo Components</vt:lpstr>
      <vt:lpstr>Bonus</vt:lpstr>
      <vt:lpstr>Demo Validation</vt:lpstr>
      <vt:lpstr>PowerPoint Presentation</vt:lpstr>
    </vt:vector>
  </TitlesOfParts>
  <Company>Self Employed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Angel Jimenez Antelo</dc:creator>
  <cp:lastModifiedBy>Braulio</cp:lastModifiedBy>
  <cp:revision>1218</cp:revision>
  <dcterms:created xsi:type="dcterms:W3CDTF">2011-05-12T11:00:38Z</dcterms:created>
  <dcterms:modified xsi:type="dcterms:W3CDTF">2016-04-12T20:55:49Z</dcterms:modified>
</cp:coreProperties>
</file>